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60" r:id="rId5"/>
    <p:sldId id="261" r:id="rId6"/>
    <p:sldId id="263" r:id="rId7"/>
    <p:sldId id="259" r:id="rId8"/>
    <p:sldId id="262"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8" d="100"/>
          <a:sy n="78" d="100"/>
        </p:scale>
        <p:origin x="225" y="4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ja-JP" altLang="en-US"/>
              <a:t>マスター タイトルの書式設定</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4CCECD1F-D5A2-423E-ABCF-82A479C02A16}" type="datetimeFigureOut">
              <a:rPr kumimoji="1" lang="ja-JP" altLang="en-US" smtClean="0"/>
              <a:t>2022/4/29</a:t>
            </a:fld>
            <a:endParaRPr kumimoji="1" lang="ja-JP" alt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kumimoji="1" lang="ja-JP" alt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978A009B-33F8-49E0-891E-A257B3A27776}" type="slidenum">
              <a:rPr kumimoji="1" lang="ja-JP" altLang="en-US" smtClean="0"/>
              <a:t>‹#›</a:t>
            </a:fld>
            <a:endParaRPr kumimoji="1" lang="ja-JP" alt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52882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CECD1F-D5A2-423E-ABCF-82A479C02A16}" type="datetimeFigureOut">
              <a:rPr kumimoji="1" lang="ja-JP" altLang="en-US" smtClean="0"/>
              <a:t>2022/4/29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8A009B-33F8-49E0-891E-A257B3A27776}" type="slidenum">
              <a:rPr kumimoji="1" lang="ja-JP" altLang="en-US" smtClean="0"/>
              <a:t>‹#›</a:t>
            </a:fld>
            <a:endParaRPr kumimoji="1" lang="ja-JP" altLang="en-US"/>
          </a:p>
        </p:txBody>
      </p:sp>
    </p:spTree>
    <p:extLst>
      <p:ext uri="{BB962C8B-B14F-4D97-AF65-F5344CB8AC3E}">
        <p14:creationId xmlns:p14="http://schemas.microsoft.com/office/powerpoint/2010/main" val="4019305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CECD1F-D5A2-423E-ABCF-82A479C02A16}" type="datetimeFigureOut">
              <a:rPr kumimoji="1" lang="ja-JP" altLang="en-US" smtClean="0"/>
              <a:t>2022/4/29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8A009B-33F8-49E0-891E-A257B3A27776}" type="slidenum">
              <a:rPr kumimoji="1" lang="ja-JP" altLang="en-US" smtClean="0"/>
              <a:t>‹#›</a:t>
            </a:fld>
            <a:endParaRPr kumimoji="1" lang="ja-JP" altLang="en-US"/>
          </a:p>
        </p:txBody>
      </p:sp>
    </p:spTree>
    <p:extLst>
      <p:ext uri="{BB962C8B-B14F-4D97-AF65-F5344CB8AC3E}">
        <p14:creationId xmlns:p14="http://schemas.microsoft.com/office/powerpoint/2010/main" val="147179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CECD1F-D5A2-423E-ABCF-82A479C02A16}" type="datetimeFigureOut">
              <a:rPr kumimoji="1" lang="ja-JP" altLang="en-US" smtClean="0"/>
              <a:t>2022/4/29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8A009B-33F8-49E0-891E-A257B3A27776}" type="slidenum">
              <a:rPr kumimoji="1" lang="ja-JP" altLang="en-US" smtClean="0"/>
              <a:t>‹#›</a:t>
            </a:fld>
            <a:endParaRPr kumimoji="1" lang="ja-JP" alt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37705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CECD1F-D5A2-423E-ABCF-82A479C02A16}" type="datetimeFigureOut">
              <a:rPr kumimoji="1" lang="ja-JP" altLang="en-US" smtClean="0"/>
              <a:t>2022/4/29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8A009B-33F8-49E0-891E-A257B3A27776}" type="slidenum">
              <a:rPr kumimoji="1" lang="ja-JP" altLang="en-US" smtClean="0"/>
              <a:t>‹#›</a:t>
            </a:fld>
            <a:endParaRPr kumimoji="1" lang="ja-JP" altLang="en-US"/>
          </a:p>
        </p:txBody>
      </p:sp>
    </p:spTree>
    <p:extLst>
      <p:ext uri="{BB962C8B-B14F-4D97-AF65-F5344CB8AC3E}">
        <p14:creationId xmlns:p14="http://schemas.microsoft.com/office/powerpoint/2010/main" val="944987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ja-JP" altLang="en-US"/>
              <a:t>マスター タイトルの書式設定</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CCECD1F-D5A2-423E-ABCF-82A479C02A16}" type="datetimeFigureOut">
              <a:rPr kumimoji="1" lang="ja-JP" altLang="en-US" smtClean="0"/>
              <a:t>2022/4/29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78A009B-33F8-49E0-891E-A257B3A27776}" type="slidenum">
              <a:rPr kumimoji="1" lang="ja-JP" altLang="en-US" smtClean="0"/>
              <a:t>‹#›</a:t>
            </a:fld>
            <a:endParaRPr kumimoji="1" lang="ja-JP" altLang="en-US"/>
          </a:p>
        </p:txBody>
      </p:sp>
    </p:spTree>
    <p:extLst>
      <p:ext uri="{BB962C8B-B14F-4D97-AF65-F5344CB8AC3E}">
        <p14:creationId xmlns:p14="http://schemas.microsoft.com/office/powerpoint/2010/main" val="1070981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ja-JP" altLang="en-US"/>
              <a:t>マスター タイトルの書式設定</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CCECD1F-D5A2-423E-ABCF-82A479C02A16}" type="datetimeFigureOut">
              <a:rPr kumimoji="1" lang="ja-JP" altLang="en-US" smtClean="0"/>
              <a:t>2022/4/29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78A009B-33F8-49E0-891E-A257B3A27776}" type="slidenum">
              <a:rPr kumimoji="1" lang="ja-JP" altLang="en-US" smtClean="0"/>
              <a:t>‹#›</a:t>
            </a:fld>
            <a:endParaRPr kumimoji="1" lang="ja-JP" altLang="en-US"/>
          </a:p>
        </p:txBody>
      </p:sp>
    </p:spTree>
    <p:extLst>
      <p:ext uri="{BB962C8B-B14F-4D97-AF65-F5344CB8AC3E}">
        <p14:creationId xmlns:p14="http://schemas.microsoft.com/office/powerpoint/2010/main" val="258160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CECD1F-D5A2-423E-ABCF-82A479C02A16}" type="datetimeFigureOut">
              <a:rPr kumimoji="1" lang="ja-JP" altLang="en-US" smtClean="0"/>
              <a:t>2022/4/29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8A009B-33F8-49E0-891E-A257B3A27776}" type="slidenum">
              <a:rPr kumimoji="1" lang="ja-JP" altLang="en-US" smtClean="0"/>
              <a:t>‹#›</a:t>
            </a:fld>
            <a:endParaRPr kumimoji="1" lang="ja-JP" altLang="en-US"/>
          </a:p>
        </p:txBody>
      </p:sp>
    </p:spTree>
    <p:extLst>
      <p:ext uri="{BB962C8B-B14F-4D97-AF65-F5344CB8AC3E}">
        <p14:creationId xmlns:p14="http://schemas.microsoft.com/office/powerpoint/2010/main" val="1234558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CECD1F-D5A2-423E-ABCF-82A479C02A16}" type="datetimeFigureOut">
              <a:rPr kumimoji="1" lang="ja-JP" altLang="en-US" smtClean="0"/>
              <a:t>2022/4/29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8A009B-33F8-49E0-891E-A257B3A27776}" type="slidenum">
              <a:rPr kumimoji="1" lang="ja-JP" altLang="en-US" smtClean="0"/>
              <a:t>‹#›</a:t>
            </a:fld>
            <a:endParaRPr kumimoji="1" lang="ja-JP" altLang="en-US"/>
          </a:p>
        </p:txBody>
      </p:sp>
    </p:spTree>
    <p:extLst>
      <p:ext uri="{BB962C8B-B14F-4D97-AF65-F5344CB8AC3E}">
        <p14:creationId xmlns:p14="http://schemas.microsoft.com/office/powerpoint/2010/main" val="2622840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CECD1F-D5A2-423E-ABCF-82A479C02A16}" type="datetimeFigureOut">
              <a:rPr kumimoji="1" lang="ja-JP" altLang="en-US" smtClean="0"/>
              <a:t>2022/4/29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8A009B-33F8-49E0-891E-A257B3A27776}" type="slidenum">
              <a:rPr kumimoji="1" lang="ja-JP" altLang="en-US" smtClean="0"/>
              <a:t>‹#›</a:t>
            </a:fld>
            <a:endParaRPr kumimoji="1" lang="ja-JP" altLang="en-US"/>
          </a:p>
        </p:txBody>
      </p:sp>
    </p:spTree>
    <p:extLst>
      <p:ext uri="{BB962C8B-B14F-4D97-AF65-F5344CB8AC3E}">
        <p14:creationId xmlns:p14="http://schemas.microsoft.com/office/powerpoint/2010/main" val="1505533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CECD1F-D5A2-423E-ABCF-82A479C02A16}" type="datetimeFigureOut">
              <a:rPr kumimoji="1" lang="ja-JP" altLang="en-US" smtClean="0"/>
              <a:t>2022/4/29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8A009B-33F8-49E0-891E-A257B3A27776}" type="slidenum">
              <a:rPr kumimoji="1" lang="ja-JP" altLang="en-US" smtClean="0"/>
              <a:t>‹#›</a:t>
            </a:fld>
            <a:endParaRPr kumimoji="1" lang="ja-JP" altLang="en-US"/>
          </a:p>
        </p:txBody>
      </p:sp>
    </p:spTree>
    <p:extLst>
      <p:ext uri="{BB962C8B-B14F-4D97-AF65-F5344CB8AC3E}">
        <p14:creationId xmlns:p14="http://schemas.microsoft.com/office/powerpoint/2010/main" val="1123100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CCECD1F-D5A2-423E-ABCF-82A479C02A16}" type="datetimeFigureOut">
              <a:rPr kumimoji="1" lang="ja-JP" altLang="en-US" smtClean="0"/>
              <a:t>2022/4/29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8A009B-33F8-49E0-891E-A257B3A27776}" type="slidenum">
              <a:rPr kumimoji="1" lang="ja-JP" altLang="en-US" smtClean="0"/>
              <a:t>‹#›</a:t>
            </a:fld>
            <a:endParaRPr kumimoji="1" lang="ja-JP" altLang="en-US"/>
          </a:p>
        </p:txBody>
      </p:sp>
    </p:spTree>
    <p:extLst>
      <p:ext uri="{BB962C8B-B14F-4D97-AF65-F5344CB8AC3E}">
        <p14:creationId xmlns:p14="http://schemas.microsoft.com/office/powerpoint/2010/main" val="683876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CCECD1F-D5A2-423E-ABCF-82A479C02A16}" type="datetimeFigureOut">
              <a:rPr kumimoji="1" lang="ja-JP" altLang="en-US" smtClean="0"/>
              <a:t>2022/4/29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8A009B-33F8-49E0-891E-A257B3A27776}" type="slidenum">
              <a:rPr kumimoji="1" lang="ja-JP" altLang="en-US" smtClean="0"/>
              <a:t>‹#›</a:t>
            </a:fld>
            <a:endParaRPr kumimoji="1" lang="ja-JP" altLang="en-US"/>
          </a:p>
        </p:txBody>
      </p:sp>
    </p:spTree>
    <p:extLst>
      <p:ext uri="{BB962C8B-B14F-4D97-AF65-F5344CB8AC3E}">
        <p14:creationId xmlns:p14="http://schemas.microsoft.com/office/powerpoint/2010/main" val="3755604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685802" y="2861733"/>
            <a:ext cx="5088712" cy="2512852"/>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5993969" y="2861733"/>
            <a:ext cx="5088713" cy="2512852"/>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CCECD1F-D5A2-423E-ABCF-82A479C02A16}" type="datetimeFigureOut">
              <a:rPr kumimoji="1" lang="ja-JP" altLang="en-US" smtClean="0"/>
              <a:t>2022/4/29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78A009B-33F8-49E0-891E-A257B3A27776}" type="slidenum">
              <a:rPr kumimoji="1" lang="ja-JP" altLang="en-US" smtClean="0"/>
              <a:t>‹#›</a:t>
            </a:fld>
            <a:endParaRPr kumimoji="1" lang="ja-JP" altLang="en-US"/>
          </a:p>
        </p:txBody>
      </p:sp>
    </p:spTree>
    <p:extLst>
      <p:ext uri="{BB962C8B-B14F-4D97-AF65-F5344CB8AC3E}">
        <p14:creationId xmlns:p14="http://schemas.microsoft.com/office/powerpoint/2010/main" val="2414428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CCECD1F-D5A2-423E-ABCF-82A479C02A16}" type="datetimeFigureOut">
              <a:rPr kumimoji="1" lang="ja-JP" altLang="en-US" smtClean="0"/>
              <a:t>2022/4/29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78A009B-33F8-49E0-891E-A257B3A27776}" type="slidenum">
              <a:rPr kumimoji="1" lang="ja-JP" altLang="en-US" smtClean="0"/>
              <a:t>‹#›</a:t>
            </a:fld>
            <a:endParaRPr kumimoji="1" lang="ja-JP" altLang="en-US"/>
          </a:p>
        </p:txBody>
      </p:sp>
    </p:spTree>
    <p:extLst>
      <p:ext uri="{BB962C8B-B14F-4D97-AF65-F5344CB8AC3E}">
        <p14:creationId xmlns:p14="http://schemas.microsoft.com/office/powerpoint/2010/main" val="2741692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ECD1F-D5A2-423E-ABCF-82A479C02A16}" type="datetimeFigureOut">
              <a:rPr kumimoji="1" lang="ja-JP" altLang="en-US" smtClean="0"/>
              <a:t>2022/4/29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78A009B-33F8-49E0-891E-A257B3A27776}" type="slidenum">
              <a:rPr kumimoji="1" lang="ja-JP" altLang="en-US" smtClean="0"/>
              <a:t>‹#›</a:t>
            </a:fld>
            <a:endParaRPr kumimoji="1" lang="ja-JP" altLang="en-US"/>
          </a:p>
        </p:txBody>
      </p:sp>
    </p:spTree>
    <p:extLst>
      <p:ext uri="{BB962C8B-B14F-4D97-AF65-F5344CB8AC3E}">
        <p14:creationId xmlns:p14="http://schemas.microsoft.com/office/powerpoint/2010/main" val="815357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CECD1F-D5A2-423E-ABCF-82A479C02A16}" type="datetimeFigureOut">
              <a:rPr kumimoji="1" lang="ja-JP" altLang="en-US" smtClean="0"/>
              <a:t>2022/4/29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8A009B-33F8-49E0-891E-A257B3A27776}" type="slidenum">
              <a:rPr kumimoji="1" lang="ja-JP" altLang="en-US" smtClean="0"/>
              <a:t>‹#›</a:t>
            </a:fld>
            <a:endParaRPr kumimoji="1" lang="ja-JP" altLang="en-US"/>
          </a:p>
        </p:txBody>
      </p:sp>
    </p:spTree>
    <p:extLst>
      <p:ext uri="{BB962C8B-B14F-4D97-AF65-F5344CB8AC3E}">
        <p14:creationId xmlns:p14="http://schemas.microsoft.com/office/powerpoint/2010/main" val="2336559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CECD1F-D5A2-423E-ABCF-82A479C02A16}" type="datetimeFigureOut">
              <a:rPr kumimoji="1" lang="ja-JP" altLang="en-US" smtClean="0"/>
              <a:t>2022/4/29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8A009B-33F8-49E0-891E-A257B3A27776}" type="slidenum">
              <a:rPr kumimoji="1" lang="ja-JP" altLang="en-US" smtClean="0"/>
              <a:t>‹#›</a:t>
            </a:fld>
            <a:endParaRPr kumimoji="1" lang="ja-JP" altLang="en-US"/>
          </a:p>
        </p:txBody>
      </p:sp>
    </p:spTree>
    <p:extLst>
      <p:ext uri="{BB962C8B-B14F-4D97-AF65-F5344CB8AC3E}">
        <p14:creationId xmlns:p14="http://schemas.microsoft.com/office/powerpoint/2010/main" val="50777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4CCECD1F-D5A2-423E-ABCF-82A479C02A16}" type="datetimeFigureOut">
              <a:rPr kumimoji="1" lang="ja-JP" altLang="en-US" smtClean="0"/>
              <a:t>2022/4/29</a:t>
            </a:fld>
            <a:endParaRPr kumimoji="1" lang="ja-JP" alt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kumimoji="1" lang="ja-JP" alt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978A009B-33F8-49E0-891E-A257B3A27776}" type="slidenum">
              <a:rPr kumimoji="1" lang="ja-JP" altLang="en-US" smtClean="0"/>
              <a:t>‹#›</a:t>
            </a:fld>
            <a:endParaRPr kumimoji="1" lang="ja-JP" altLang="en-US"/>
          </a:p>
        </p:txBody>
      </p:sp>
    </p:spTree>
    <p:extLst>
      <p:ext uri="{BB962C8B-B14F-4D97-AF65-F5344CB8AC3E}">
        <p14:creationId xmlns:p14="http://schemas.microsoft.com/office/powerpoint/2010/main" val="344388449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Lst>
  <p:txStyles>
    <p:titleStyle>
      <a:lvl1pPr algn="l" defTabSz="914400" rtl="0" eaLnBrk="1" latinLnBrk="0" hangingPunct="1">
        <a:lnSpc>
          <a:spcPct val="90000"/>
        </a:lnSpc>
        <a:spcBef>
          <a:spcPct val="0"/>
        </a:spcBef>
        <a:buNone/>
        <a:defRPr kumimoji="1"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G"/><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G"/><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G"/><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1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2D51579-966C-4650-8F6D-158DB906AA6E}"/>
              </a:ext>
            </a:extLst>
          </p:cNvPr>
          <p:cNvSpPr txBox="1"/>
          <p:nvPr/>
        </p:nvSpPr>
        <p:spPr>
          <a:xfrm>
            <a:off x="2443163" y="937554"/>
            <a:ext cx="5248277" cy="584775"/>
          </a:xfrm>
          <a:prstGeom prst="rect">
            <a:avLst/>
          </a:prstGeom>
          <a:noFill/>
        </p:spPr>
        <p:txBody>
          <a:bodyPr wrap="square" rtlCol="0">
            <a:spAutoFit/>
          </a:bodyPr>
          <a:lstStyle/>
          <a:p>
            <a:r>
              <a:rPr kumimoji="1" lang="ja-JP" altLang="en-US" sz="3200" dirty="0">
                <a:solidFill>
                  <a:srgbClr val="006600"/>
                </a:solidFill>
                <a:latin typeface="HGP創英角ｺﾞｼｯｸUB" panose="020B0900000000000000" pitchFamily="50" charset="-128"/>
                <a:ea typeface="HGP創英角ｺﾞｼｯｸUB" panose="020B0900000000000000" pitchFamily="50" charset="-128"/>
              </a:rPr>
              <a:t>相模原をプロデュースする会</a:t>
            </a:r>
          </a:p>
        </p:txBody>
      </p:sp>
      <p:sp>
        <p:nvSpPr>
          <p:cNvPr id="5" name="テキスト ボックス 4">
            <a:extLst>
              <a:ext uri="{FF2B5EF4-FFF2-40B4-BE49-F238E27FC236}">
                <a16:creationId xmlns:a16="http://schemas.microsoft.com/office/drawing/2014/main" id="{E44BDDAF-8533-43D7-A609-D631E7540C0C}"/>
              </a:ext>
            </a:extLst>
          </p:cNvPr>
          <p:cNvSpPr txBox="1"/>
          <p:nvPr/>
        </p:nvSpPr>
        <p:spPr>
          <a:xfrm>
            <a:off x="3043238" y="2114550"/>
            <a:ext cx="4648202" cy="646331"/>
          </a:xfrm>
          <a:prstGeom prst="rect">
            <a:avLst/>
          </a:prstGeom>
          <a:noFill/>
        </p:spPr>
        <p:txBody>
          <a:bodyPr wrap="square" rtlCol="0">
            <a:spAutoFit/>
          </a:bodyPr>
          <a:lstStyle/>
          <a:p>
            <a:r>
              <a:rPr kumimoji="1" lang="ja-JP" altLang="en-US" sz="3600" b="1" dirty="0"/>
              <a:t>令和元年度活動報告</a:t>
            </a:r>
          </a:p>
        </p:txBody>
      </p:sp>
      <p:pic>
        <p:nvPicPr>
          <p:cNvPr id="7" name="図 6">
            <a:extLst>
              <a:ext uri="{FF2B5EF4-FFF2-40B4-BE49-F238E27FC236}">
                <a16:creationId xmlns:a16="http://schemas.microsoft.com/office/drawing/2014/main" id="{DD71D618-83F4-4FC7-80D9-A0D0388C17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661" y="2928937"/>
            <a:ext cx="1606014" cy="1499351"/>
          </a:xfrm>
          <a:prstGeom prst="rect">
            <a:avLst/>
          </a:prstGeom>
        </p:spPr>
      </p:pic>
      <p:pic>
        <p:nvPicPr>
          <p:cNvPr id="9" name="図 8">
            <a:extLst>
              <a:ext uri="{FF2B5EF4-FFF2-40B4-BE49-F238E27FC236}">
                <a16:creationId xmlns:a16="http://schemas.microsoft.com/office/drawing/2014/main" id="{189F5ABA-FDFF-401A-9ED0-E0A498A91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668" y="937554"/>
            <a:ext cx="1076536" cy="884129"/>
          </a:xfrm>
          <a:prstGeom prst="rect">
            <a:avLst/>
          </a:prstGeom>
        </p:spPr>
      </p:pic>
      <p:sp>
        <p:nvSpPr>
          <p:cNvPr id="10" name="テキスト ボックス 9">
            <a:extLst>
              <a:ext uri="{FF2B5EF4-FFF2-40B4-BE49-F238E27FC236}">
                <a16:creationId xmlns:a16="http://schemas.microsoft.com/office/drawing/2014/main" id="{C27063BA-83A4-445F-BDB7-2A71C969320A}"/>
              </a:ext>
            </a:extLst>
          </p:cNvPr>
          <p:cNvSpPr txBox="1"/>
          <p:nvPr/>
        </p:nvSpPr>
        <p:spPr>
          <a:xfrm>
            <a:off x="4471988" y="3353102"/>
            <a:ext cx="2124075" cy="461665"/>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令和２年３月</a:t>
            </a:r>
          </a:p>
        </p:txBody>
      </p:sp>
      <p:sp>
        <p:nvSpPr>
          <p:cNvPr id="11" name="テキスト ボックス 10">
            <a:extLst>
              <a:ext uri="{FF2B5EF4-FFF2-40B4-BE49-F238E27FC236}">
                <a16:creationId xmlns:a16="http://schemas.microsoft.com/office/drawing/2014/main" id="{B2DAED3A-6828-47DD-836F-9275D66FCDBB}"/>
              </a:ext>
            </a:extLst>
          </p:cNvPr>
          <p:cNvSpPr txBox="1"/>
          <p:nvPr/>
        </p:nvSpPr>
        <p:spPr>
          <a:xfrm>
            <a:off x="5367339" y="5086350"/>
            <a:ext cx="3476624" cy="461665"/>
          </a:xfrm>
          <a:prstGeom prst="rect">
            <a:avLst/>
          </a:prstGeom>
          <a:noFill/>
        </p:spPr>
        <p:txBody>
          <a:bodyPr wrap="square" rtlCol="0">
            <a:spAutoFit/>
          </a:bodyPr>
          <a:lstStyle/>
          <a:p>
            <a:r>
              <a:rPr kumimoji="1" lang="ja-JP" altLang="en-US" sz="2400" b="1" dirty="0">
                <a:solidFill>
                  <a:srgbClr val="FFFF00"/>
                </a:solidFill>
                <a:latin typeface="メイリオ" panose="020B0604030504040204" pitchFamily="50" charset="-128"/>
                <a:ea typeface="メイリオ" panose="020B0604030504040204" pitchFamily="50" charset="-128"/>
              </a:rPr>
              <a:t>代表　今野　紀代美</a:t>
            </a:r>
          </a:p>
        </p:txBody>
      </p:sp>
    </p:spTree>
    <p:extLst>
      <p:ext uri="{BB962C8B-B14F-4D97-AF65-F5344CB8AC3E}">
        <p14:creationId xmlns:p14="http://schemas.microsoft.com/office/powerpoint/2010/main" val="3381647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54F7B42-D216-4600-8834-2CFE9F5C9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61" y="100013"/>
            <a:ext cx="932641" cy="870700"/>
          </a:xfrm>
          <a:prstGeom prst="rect">
            <a:avLst/>
          </a:prstGeom>
        </p:spPr>
      </p:pic>
      <p:sp>
        <p:nvSpPr>
          <p:cNvPr id="7" name="テキスト ボックス 6">
            <a:extLst>
              <a:ext uri="{FF2B5EF4-FFF2-40B4-BE49-F238E27FC236}">
                <a16:creationId xmlns:a16="http://schemas.microsoft.com/office/drawing/2014/main" id="{2DD590CB-BF2F-4C1F-AFFA-0A5AD2CD58BD}"/>
              </a:ext>
            </a:extLst>
          </p:cNvPr>
          <p:cNvSpPr txBox="1"/>
          <p:nvPr/>
        </p:nvSpPr>
        <p:spPr>
          <a:xfrm>
            <a:off x="1296590" y="575662"/>
            <a:ext cx="9976247" cy="830997"/>
          </a:xfrm>
          <a:prstGeom prst="rect">
            <a:avLst/>
          </a:prstGeom>
          <a:solidFill>
            <a:schemeClr val="bg1"/>
          </a:solidFill>
        </p:spPr>
        <p:txBody>
          <a:bodyPr wrap="square">
            <a:spAutoFit/>
          </a:bodyPr>
          <a:lstStyle/>
          <a:p>
            <a:pPr>
              <a:spcBef>
                <a:spcPts val="450"/>
              </a:spcBef>
              <a:spcAft>
                <a:spcPts val="450"/>
              </a:spcAft>
            </a:pPr>
            <a:r>
              <a:rPr lang="ja-JP" altLang="en-US"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１１月３０日　</a:t>
            </a:r>
            <a:br>
              <a:rPr lang="en-US"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br>
            <a:r>
              <a:rPr lang="ja-JP" altLang="en-US"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相模原市産業振興財団主催の地域プロデューサー養成講座</a:t>
            </a:r>
            <a:endParaRPr lang="ja-JP" altLang="ja-JP" sz="24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228EB17F-234B-4A0C-A111-D0E1AC0CFD2D}"/>
              </a:ext>
            </a:extLst>
          </p:cNvPr>
          <p:cNvSpPr txBox="1"/>
          <p:nvPr/>
        </p:nvSpPr>
        <p:spPr>
          <a:xfrm>
            <a:off x="1600202" y="100013"/>
            <a:ext cx="2157412" cy="646331"/>
          </a:xfrm>
          <a:prstGeom prst="rect">
            <a:avLst/>
          </a:prstGeom>
          <a:noFill/>
        </p:spPr>
        <p:txBody>
          <a:bodyPr wrap="square" rtlCol="0">
            <a:spAutoFit/>
          </a:bodyPr>
          <a:lstStyle/>
          <a:p>
            <a:r>
              <a:rPr kumimoji="1" lang="ja-JP" altLang="en-US" sz="3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活動紹介</a:t>
            </a:r>
          </a:p>
        </p:txBody>
      </p:sp>
      <p:sp>
        <p:nvSpPr>
          <p:cNvPr id="18" name="テキスト ボックス 17">
            <a:extLst>
              <a:ext uri="{FF2B5EF4-FFF2-40B4-BE49-F238E27FC236}">
                <a16:creationId xmlns:a16="http://schemas.microsoft.com/office/drawing/2014/main" id="{ABF53944-4065-49B7-B275-2CF6E7C66ECB}"/>
              </a:ext>
            </a:extLst>
          </p:cNvPr>
          <p:cNvSpPr txBox="1"/>
          <p:nvPr/>
        </p:nvSpPr>
        <p:spPr>
          <a:xfrm>
            <a:off x="1296590" y="1253763"/>
            <a:ext cx="9976247" cy="1882567"/>
          </a:xfrm>
          <a:prstGeom prst="rect">
            <a:avLst/>
          </a:prstGeom>
          <a:solidFill>
            <a:schemeClr val="bg1"/>
          </a:solidFill>
        </p:spPr>
        <p:txBody>
          <a:bodyPr wrap="square" rtlCol="0">
            <a:spAutoFit/>
          </a:bodyPr>
          <a:lstStyle/>
          <a:p>
            <a:r>
              <a:rPr kumimoji="1" lang="ja-JP" altLang="en-US" dirty="0"/>
              <a:t> 　</a:t>
            </a:r>
            <a:r>
              <a:rPr lang="ja-JP" altLang="en-US" sz="1800" kern="100" dirty="0">
                <a:solidFill>
                  <a:srgbClr val="1D2129"/>
                </a:solidFill>
                <a:effectLst/>
                <a:latin typeface="メイリオ" panose="020B0604030504040204" pitchFamily="50" charset="-128"/>
                <a:ea typeface="メイリオ" panose="020B0604030504040204" pitchFamily="50" charset="-128"/>
                <a:cs typeface="Times New Roman" panose="02020603050405020304" pitchFamily="18" charset="0"/>
              </a:rPr>
              <a:t>４期生のプレゼンに相模原をプロデュースする会のメンバー３人で参加。</a:t>
            </a:r>
          </a:p>
          <a:p>
            <a:pPr>
              <a:spcAft>
                <a:spcPts val="450"/>
              </a:spcAft>
            </a:pPr>
            <a:r>
              <a:rPr lang="ja-JP" altLang="ja-JP" sz="18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その後の交流会には６名で参加してそこに参加している方の</a:t>
            </a:r>
            <a:br>
              <a:rPr lang="en-US" altLang="ja-JP" sz="18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br>
            <a:r>
              <a:rPr lang="ja-JP" altLang="ja-JP" sz="18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現状ややりたい事、目指している事などお聞きして</a:t>
            </a:r>
            <a:endParaRPr lang="ja-JP" altLang="ja-JP" sz="18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a:p>
            <a:pPr>
              <a:spcAft>
                <a:spcPts val="450"/>
              </a:spcAft>
            </a:pPr>
            <a:r>
              <a:rPr lang="ja-JP" altLang="ja-JP" sz="18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コミュニティに招待する。</a:t>
            </a:r>
            <a:endParaRPr lang="ja-JP" altLang="ja-JP" sz="18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a:p>
            <a:pPr>
              <a:spcAft>
                <a:spcPts val="450"/>
              </a:spcAft>
            </a:pPr>
            <a:r>
              <a:rPr lang="ja-JP" altLang="ja-JP" sz="18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１７時からサポートセンターで、今後どうしていくか</a:t>
            </a:r>
            <a:br>
              <a:rPr lang="en-US" altLang="ja-JP" sz="18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br>
            <a:r>
              <a:rPr lang="ja-JP" altLang="ja-JP" sz="18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　助成金の申請書類はどのようにするか打ち合わせを行う。</a:t>
            </a:r>
            <a:endParaRPr lang="ja-JP" altLang="ja-JP" sz="18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D0979045-320A-48A8-898A-FDE3AA34F630}"/>
              </a:ext>
            </a:extLst>
          </p:cNvPr>
          <p:cNvSpPr txBox="1"/>
          <p:nvPr/>
        </p:nvSpPr>
        <p:spPr>
          <a:xfrm>
            <a:off x="1296590" y="3073866"/>
            <a:ext cx="9976247" cy="830997"/>
          </a:xfrm>
          <a:prstGeom prst="rect">
            <a:avLst/>
          </a:prstGeom>
          <a:solidFill>
            <a:schemeClr val="bg1"/>
          </a:solidFill>
        </p:spPr>
        <p:txBody>
          <a:bodyPr wrap="square">
            <a:spAutoFit/>
          </a:bodyPr>
          <a:lstStyle/>
          <a:p>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2400" kern="100" dirty="0">
                <a:effectLst/>
                <a:latin typeface="メイリオ" panose="020B0604030504040204" pitchFamily="50" charset="-128"/>
                <a:ea typeface="メイリオ" panose="020B0604030504040204" pitchFamily="50" charset="-128"/>
                <a:cs typeface="Times New Roman" panose="02020603050405020304" pitchFamily="18" charset="0"/>
              </a:rPr>
              <a:t>１２月４日　</a:t>
            </a:r>
            <a:b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2400" kern="100" dirty="0">
                <a:effectLst/>
                <a:latin typeface="メイリオ" panose="020B0604030504040204" pitchFamily="50" charset="-128"/>
                <a:ea typeface="メイリオ" panose="020B0604030504040204" pitchFamily="50" charset="-128"/>
                <a:cs typeface="Times New Roman" panose="02020603050405020304" pitchFamily="18" charset="0"/>
              </a:rPr>
              <a:t>相模原市市民協働推進課　岩本さんと面談　１０時</a:t>
            </a:r>
            <a:endParaRPr lang="ja-JP" altLang="en-US"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4FAAB57C-1821-4A61-AB7F-117344DF3F86}"/>
              </a:ext>
            </a:extLst>
          </p:cNvPr>
          <p:cNvSpPr txBox="1"/>
          <p:nvPr/>
        </p:nvSpPr>
        <p:spPr>
          <a:xfrm>
            <a:off x="1296590" y="3787259"/>
            <a:ext cx="9976246" cy="369332"/>
          </a:xfrm>
          <a:prstGeom prst="rect">
            <a:avLst/>
          </a:prstGeom>
          <a:solidFill>
            <a:schemeClr val="bg1"/>
          </a:solid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ゆめの芽の助成制度への申請等について相談</a:t>
            </a:r>
          </a:p>
        </p:txBody>
      </p:sp>
      <p:pic>
        <p:nvPicPr>
          <p:cNvPr id="3" name="図 2">
            <a:extLst>
              <a:ext uri="{FF2B5EF4-FFF2-40B4-BE49-F238E27FC236}">
                <a16:creationId xmlns:a16="http://schemas.microsoft.com/office/drawing/2014/main" id="{91950A86-2536-4890-94E1-D2375A4DD4EE}"/>
              </a:ext>
            </a:extLst>
          </p:cNvPr>
          <p:cNvPicPr>
            <a:picLocks noChangeAspect="1"/>
          </p:cNvPicPr>
          <p:nvPr/>
        </p:nvPicPr>
        <p:blipFill>
          <a:blip r:embed="rId3"/>
          <a:stretch>
            <a:fillRect/>
          </a:stretch>
        </p:blipFill>
        <p:spPr>
          <a:xfrm>
            <a:off x="8596312" y="1613932"/>
            <a:ext cx="2933998" cy="2200499"/>
          </a:xfrm>
          <a:prstGeom prst="rect">
            <a:avLst/>
          </a:prstGeom>
        </p:spPr>
      </p:pic>
    </p:spTree>
    <p:extLst>
      <p:ext uri="{BB962C8B-B14F-4D97-AF65-F5344CB8AC3E}">
        <p14:creationId xmlns:p14="http://schemas.microsoft.com/office/powerpoint/2010/main" val="3712538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54F7B42-D216-4600-8834-2CFE9F5C9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61" y="100013"/>
            <a:ext cx="932641" cy="870700"/>
          </a:xfrm>
          <a:prstGeom prst="rect">
            <a:avLst/>
          </a:prstGeom>
        </p:spPr>
      </p:pic>
      <p:sp>
        <p:nvSpPr>
          <p:cNvPr id="7" name="テキスト ボックス 6">
            <a:extLst>
              <a:ext uri="{FF2B5EF4-FFF2-40B4-BE49-F238E27FC236}">
                <a16:creationId xmlns:a16="http://schemas.microsoft.com/office/drawing/2014/main" id="{2DD590CB-BF2F-4C1F-AFFA-0A5AD2CD58BD}"/>
              </a:ext>
            </a:extLst>
          </p:cNvPr>
          <p:cNvSpPr txBox="1"/>
          <p:nvPr/>
        </p:nvSpPr>
        <p:spPr>
          <a:xfrm>
            <a:off x="1296587" y="2962671"/>
            <a:ext cx="9976247" cy="830997"/>
          </a:xfrm>
          <a:prstGeom prst="rect">
            <a:avLst/>
          </a:prstGeom>
          <a:solidFill>
            <a:schemeClr val="bg1"/>
          </a:solidFill>
        </p:spPr>
        <p:txBody>
          <a:bodyPr wrap="square">
            <a:spAutoFit/>
          </a:bodyPr>
          <a:lstStyle/>
          <a:p>
            <a:pPr>
              <a:spcBef>
                <a:spcPts val="450"/>
              </a:spcBef>
              <a:spcAft>
                <a:spcPts val="450"/>
              </a:spcAft>
            </a:pPr>
            <a:r>
              <a:rPr lang="ja-JP" altLang="en-US"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１２月９日　</a:t>
            </a:r>
            <a:br>
              <a:rPr lang="en-US"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br>
            <a:r>
              <a:rPr lang="ja-JP" altLang="en-US"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大野北公民館　１４時から</a:t>
            </a:r>
            <a:endParaRPr lang="ja-JP" altLang="ja-JP" sz="24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228EB17F-234B-4A0C-A111-D0E1AC0CFD2D}"/>
              </a:ext>
            </a:extLst>
          </p:cNvPr>
          <p:cNvSpPr txBox="1"/>
          <p:nvPr/>
        </p:nvSpPr>
        <p:spPr>
          <a:xfrm>
            <a:off x="1600202" y="100013"/>
            <a:ext cx="2157412" cy="646331"/>
          </a:xfrm>
          <a:prstGeom prst="rect">
            <a:avLst/>
          </a:prstGeom>
          <a:noFill/>
        </p:spPr>
        <p:txBody>
          <a:bodyPr wrap="square" rtlCol="0">
            <a:spAutoFit/>
          </a:bodyPr>
          <a:lstStyle/>
          <a:p>
            <a:r>
              <a:rPr kumimoji="1" lang="ja-JP" altLang="en-US" sz="3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活動紹介</a:t>
            </a:r>
          </a:p>
        </p:txBody>
      </p:sp>
      <p:sp>
        <p:nvSpPr>
          <p:cNvPr id="18" name="テキスト ボックス 17">
            <a:extLst>
              <a:ext uri="{FF2B5EF4-FFF2-40B4-BE49-F238E27FC236}">
                <a16:creationId xmlns:a16="http://schemas.microsoft.com/office/drawing/2014/main" id="{ABF53944-4065-49B7-B275-2CF6E7C66ECB}"/>
              </a:ext>
            </a:extLst>
          </p:cNvPr>
          <p:cNvSpPr txBox="1"/>
          <p:nvPr/>
        </p:nvSpPr>
        <p:spPr>
          <a:xfrm>
            <a:off x="1296587" y="3793668"/>
            <a:ext cx="9976247" cy="1200329"/>
          </a:xfrm>
          <a:prstGeom prst="rect">
            <a:avLst/>
          </a:prstGeom>
          <a:solidFill>
            <a:schemeClr val="bg1"/>
          </a:solidFill>
        </p:spPr>
        <p:txBody>
          <a:bodyPr wrap="square" rtlCol="0">
            <a:spAutoFit/>
          </a:bodyPr>
          <a:lstStyle/>
          <a:p>
            <a:r>
              <a:rPr kumimoji="1" lang="ja-JP" altLang="en-US" dirty="0"/>
              <a:t> 　</a:t>
            </a:r>
            <a:r>
              <a:rPr lang="ja-JP" altLang="en-US" sz="1800" kern="100" dirty="0">
                <a:solidFill>
                  <a:srgbClr val="1D2129"/>
                </a:solidFill>
                <a:effectLst/>
                <a:latin typeface="メイリオ" panose="020B0604030504040204" pitchFamily="50" charset="-128"/>
                <a:ea typeface="メイリオ" panose="020B0604030504040204" pitchFamily="50" charset="-128"/>
                <a:cs typeface="Times New Roman" panose="02020603050405020304" pitchFamily="18" charset="0"/>
              </a:rPr>
              <a:t>前回の会議に参加できなかったメンバーと打ち合わせを行い、来年度どのように進んでいくか決まったことについて報告と意見を聞く。</a:t>
            </a:r>
          </a:p>
          <a:p>
            <a:r>
              <a:rPr lang="ja-JP" altLang="en-US" sz="1800" kern="100" dirty="0">
                <a:solidFill>
                  <a:srgbClr val="1D2129"/>
                </a:solidFill>
                <a:effectLst/>
                <a:latin typeface="メイリオ" panose="020B0604030504040204" pitchFamily="50" charset="-128"/>
                <a:ea typeface="メイリオ" panose="020B0604030504040204" pitchFamily="50" charset="-128"/>
                <a:cs typeface="Times New Roman" panose="02020603050405020304" pitchFamily="18" charset="0"/>
              </a:rPr>
              <a:t>ホームページを作成するのをどのようにするか話を聞く。</a:t>
            </a:r>
          </a:p>
          <a:p>
            <a:r>
              <a:rPr lang="ja-JP" altLang="en-US" sz="1800" kern="100" dirty="0">
                <a:solidFill>
                  <a:srgbClr val="1D2129"/>
                </a:solidFill>
                <a:effectLst/>
                <a:latin typeface="メイリオ" panose="020B0604030504040204" pitchFamily="50" charset="-128"/>
                <a:ea typeface="メイリオ" panose="020B0604030504040204" pitchFamily="50" charset="-128"/>
                <a:cs typeface="Times New Roman" panose="02020603050405020304" pitchFamily="18" charset="0"/>
              </a:rPr>
              <a:t>みんなの強みについて掘り起こしをしていきたい</a:t>
            </a:r>
          </a:p>
        </p:txBody>
      </p:sp>
      <p:sp>
        <p:nvSpPr>
          <p:cNvPr id="3" name="テキスト ボックス 2">
            <a:extLst>
              <a:ext uri="{FF2B5EF4-FFF2-40B4-BE49-F238E27FC236}">
                <a16:creationId xmlns:a16="http://schemas.microsoft.com/office/drawing/2014/main" id="{AD52CB20-5342-4DAD-BFAC-C17DA708E5C8}"/>
              </a:ext>
            </a:extLst>
          </p:cNvPr>
          <p:cNvSpPr txBox="1"/>
          <p:nvPr/>
        </p:nvSpPr>
        <p:spPr>
          <a:xfrm>
            <a:off x="1296589" y="767687"/>
            <a:ext cx="9976246" cy="2536592"/>
          </a:xfrm>
          <a:prstGeom prst="rect">
            <a:avLst/>
          </a:prstGeom>
          <a:solidFill>
            <a:schemeClr val="bg1"/>
          </a:solidFill>
        </p:spPr>
        <p:txBody>
          <a:bodyPr wrap="square" rtlCol="0">
            <a:spAutoFit/>
          </a:bodyPr>
          <a:lstStyle/>
          <a:p>
            <a:pPr>
              <a:spcAft>
                <a:spcPts val="450"/>
              </a:spcAft>
            </a:pPr>
            <a:r>
              <a:rPr lang="ja-JP" altLang="en-US"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１２月７日　</a:t>
            </a:r>
            <a:br>
              <a:rPr lang="en-US"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br>
            <a:r>
              <a:rPr lang="ja-JP" altLang="en-US"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男女共同参画ソレイユさがみ　１９時から　６名</a:t>
            </a:r>
            <a:endParaRPr lang="en-US"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a:spcAft>
                <a:spcPts val="450"/>
              </a:spcAft>
            </a:pPr>
            <a:r>
              <a:rPr lang="ja-JP" altLang="ja-JP" sz="18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無料で出来ることは何か？</a:t>
            </a:r>
            <a:endParaRPr lang="ja-JP" altLang="ja-JP" sz="18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a:p>
            <a:pPr>
              <a:spcAft>
                <a:spcPts val="450"/>
              </a:spcAft>
            </a:pPr>
            <a:r>
              <a:rPr lang="ja-JP" altLang="ja-JP" sz="18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ゆめの芽の助成金をこの内容で提出すると話し合う</a:t>
            </a:r>
            <a:endParaRPr lang="ja-JP" altLang="ja-JP" sz="18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a:p>
            <a:pPr>
              <a:spcAft>
                <a:spcPts val="450"/>
              </a:spcAft>
            </a:pPr>
            <a:r>
              <a:rPr lang="ja-JP" altLang="ja-JP" sz="18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予算計画をどのようにすれば良いのか相談する。</a:t>
            </a:r>
            <a:endParaRPr lang="ja-JP" altLang="ja-JP" sz="18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a:p>
            <a:pPr>
              <a:spcAft>
                <a:spcPts val="450"/>
              </a:spcAft>
            </a:pPr>
            <a:r>
              <a:rPr lang="ja-JP" altLang="ja-JP" sz="18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来年度どのような講座を開催するか具体的に決定</a:t>
            </a:r>
            <a:endParaRPr lang="ja-JP" altLang="ja-JP" sz="18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a:p>
            <a:pPr>
              <a:spcAft>
                <a:spcPts val="450"/>
              </a:spcAft>
            </a:pPr>
            <a:r>
              <a:rPr lang="ja-JP" altLang="ja-JP" sz="18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メンバーがチラシと予定表を作成してくれた。</a:t>
            </a:r>
            <a:endParaRPr lang="ja-JP" altLang="ja-JP" sz="18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p:txBody>
      </p:sp>
      <p:pic>
        <p:nvPicPr>
          <p:cNvPr id="1026" name="Picture 2" descr="画像に含まれている可能性があるもの:4人、座っている人、室内">
            <a:extLst>
              <a:ext uri="{FF2B5EF4-FFF2-40B4-BE49-F238E27FC236}">
                <a16:creationId xmlns:a16="http://schemas.microsoft.com/office/drawing/2014/main" id="{E0B02874-DEEB-4E06-94EF-46A01ACD4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3662" y="1634513"/>
            <a:ext cx="2571749" cy="1928812"/>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2862BFD0-D818-4BC6-A65C-E4DC0DF72E9C}"/>
              </a:ext>
            </a:extLst>
          </p:cNvPr>
          <p:cNvPicPr>
            <a:picLocks noChangeAspect="1"/>
          </p:cNvPicPr>
          <p:nvPr/>
        </p:nvPicPr>
        <p:blipFill>
          <a:blip r:embed="rId4"/>
          <a:stretch>
            <a:fillRect/>
          </a:stretch>
        </p:blipFill>
        <p:spPr>
          <a:xfrm>
            <a:off x="8285561" y="4291318"/>
            <a:ext cx="2647950" cy="1985963"/>
          </a:xfrm>
          <a:prstGeom prst="rect">
            <a:avLst/>
          </a:prstGeom>
        </p:spPr>
      </p:pic>
    </p:spTree>
    <p:extLst>
      <p:ext uri="{BB962C8B-B14F-4D97-AF65-F5344CB8AC3E}">
        <p14:creationId xmlns:p14="http://schemas.microsoft.com/office/powerpoint/2010/main" val="2488763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54F7B42-D216-4600-8834-2CFE9F5C9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61" y="100013"/>
            <a:ext cx="932641" cy="870700"/>
          </a:xfrm>
          <a:prstGeom prst="rect">
            <a:avLst/>
          </a:prstGeom>
        </p:spPr>
      </p:pic>
      <p:sp>
        <p:nvSpPr>
          <p:cNvPr id="7" name="テキスト ボックス 6">
            <a:extLst>
              <a:ext uri="{FF2B5EF4-FFF2-40B4-BE49-F238E27FC236}">
                <a16:creationId xmlns:a16="http://schemas.microsoft.com/office/drawing/2014/main" id="{2DD590CB-BF2F-4C1F-AFFA-0A5AD2CD58BD}"/>
              </a:ext>
            </a:extLst>
          </p:cNvPr>
          <p:cNvSpPr txBox="1"/>
          <p:nvPr/>
        </p:nvSpPr>
        <p:spPr>
          <a:xfrm>
            <a:off x="1296588" y="2794863"/>
            <a:ext cx="9976247" cy="830997"/>
          </a:xfrm>
          <a:prstGeom prst="rect">
            <a:avLst/>
          </a:prstGeom>
          <a:solidFill>
            <a:schemeClr val="bg1"/>
          </a:solidFill>
        </p:spPr>
        <p:txBody>
          <a:bodyPr wrap="square">
            <a:spAutoFit/>
          </a:bodyPr>
          <a:lstStyle/>
          <a:p>
            <a:pPr>
              <a:spcAft>
                <a:spcPts val="450"/>
              </a:spcAft>
            </a:pPr>
            <a:r>
              <a:rPr lang="ja-JP"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１２月１２日　</a:t>
            </a:r>
            <a:br>
              <a:rPr lang="en-US"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br>
            <a:r>
              <a:rPr lang="ja-JP"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市民ファンドゆめの芽　助成金申請書を提出</a:t>
            </a:r>
            <a:endParaRPr lang="ja-JP" altLang="ja-JP" sz="24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228EB17F-234B-4A0C-A111-D0E1AC0CFD2D}"/>
              </a:ext>
            </a:extLst>
          </p:cNvPr>
          <p:cNvSpPr txBox="1"/>
          <p:nvPr/>
        </p:nvSpPr>
        <p:spPr>
          <a:xfrm>
            <a:off x="1600202" y="100013"/>
            <a:ext cx="2157412" cy="646331"/>
          </a:xfrm>
          <a:prstGeom prst="rect">
            <a:avLst/>
          </a:prstGeom>
          <a:noFill/>
        </p:spPr>
        <p:txBody>
          <a:bodyPr wrap="square" rtlCol="0">
            <a:spAutoFit/>
          </a:bodyPr>
          <a:lstStyle/>
          <a:p>
            <a:r>
              <a:rPr kumimoji="1" lang="ja-JP" altLang="en-US" sz="3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活動紹介</a:t>
            </a:r>
          </a:p>
        </p:txBody>
      </p:sp>
      <p:sp>
        <p:nvSpPr>
          <p:cNvPr id="3" name="テキスト ボックス 2">
            <a:extLst>
              <a:ext uri="{FF2B5EF4-FFF2-40B4-BE49-F238E27FC236}">
                <a16:creationId xmlns:a16="http://schemas.microsoft.com/office/drawing/2014/main" id="{AD52CB20-5342-4DAD-BFAC-C17DA708E5C8}"/>
              </a:ext>
            </a:extLst>
          </p:cNvPr>
          <p:cNvSpPr txBox="1"/>
          <p:nvPr/>
        </p:nvSpPr>
        <p:spPr>
          <a:xfrm>
            <a:off x="1296589" y="767687"/>
            <a:ext cx="9976246" cy="830997"/>
          </a:xfrm>
          <a:prstGeom prst="rect">
            <a:avLst/>
          </a:prstGeom>
          <a:solidFill>
            <a:schemeClr val="bg1"/>
          </a:solidFill>
        </p:spPr>
        <p:txBody>
          <a:bodyPr wrap="square" rtlCol="0">
            <a:spAutoFit/>
          </a:bodyPr>
          <a:lstStyle/>
          <a:p>
            <a:pPr>
              <a:spcAft>
                <a:spcPts val="450"/>
              </a:spcAft>
            </a:pPr>
            <a:r>
              <a:rPr lang="ja-JP"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１２月１１日　</a:t>
            </a:r>
            <a:br>
              <a:rPr lang="en-US"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br>
            <a:r>
              <a:rPr lang="ja-JP"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相模原市市民協働推進課　岩本さん　９時から</a:t>
            </a:r>
            <a:endParaRPr lang="ja-JP" altLang="ja-JP" sz="24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13069775-AC68-4E05-B6AE-C75989A25E9D}"/>
              </a:ext>
            </a:extLst>
          </p:cNvPr>
          <p:cNvSpPr txBox="1"/>
          <p:nvPr/>
        </p:nvSpPr>
        <p:spPr>
          <a:xfrm>
            <a:off x="1296587" y="1589376"/>
            <a:ext cx="9833376" cy="1200329"/>
          </a:xfrm>
          <a:prstGeom prst="rect">
            <a:avLst/>
          </a:prstGeom>
          <a:solidFill>
            <a:schemeClr val="bg1"/>
          </a:solid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ゆめの芽の助成金の内容で、質問に伺う</a:t>
            </a:r>
          </a:p>
          <a:p>
            <a:r>
              <a:rPr kumimoji="1" lang="ja-JP" altLang="en-US" dirty="0">
                <a:latin typeface="メイリオ" panose="020B0604030504040204" pitchFamily="50" charset="-128"/>
                <a:ea typeface="メイリオ" panose="020B0604030504040204" pitchFamily="50" charset="-128"/>
              </a:rPr>
              <a:t>１０時から　産業振興財団の木下さんに　来年度の講座への講演と　後援してもらう事が可能か打診して快諾していただく。</a:t>
            </a:r>
          </a:p>
          <a:p>
            <a:r>
              <a:rPr kumimoji="1" lang="ja-JP" altLang="en-US" dirty="0">
                <a:latin typeface="メイリオ" panose="020B0604030504040204" pitchFamily="50" charset="-128"/>
                <a:ea typeface="メイリオ" panose="020B0604030504040204" pitchFamily="50" charset="-128"/>
              </a:rPr>
              <a:t>手続きは来年度日程など決まってから伺う。</a:t>
            </a:r>
          </a:p>
        </p:txBody>
      </p:sp>
      <p:pic>
        <p:nvPicPr>
          <p:cNvPr id="4" name="図 3">
            <a:extLst>
              <a:ext uri="{FF2B5EF4-FFF2-40B4-BE49-F238E27FC236}">
                <a16:creationId xmlns:a16="http://schemas.microsoft.com/office/drawing/2014/main" id="{2D672153-0FF4-488F-8D03-BD7D00854B51}"/>
              </a:ext>
            </a:extLst>
          </p:cNvPr>
          <p:cNvPicPr>
            <a:picLocks noChangeAspect="1"/>
          </p:cNvPicPr>
          <p:nvPr/>
        </p:nvPicPr>
        <p:blipFill>
          <a:blip r:embed="rId3"/>
          <a:stretch>
            <a:fillRect/>
          </a:stretch>
        </p:blipFill>
        <p:spPr>
          <a:xfrm>
            <a:off x="8304850" y="2475576"/>
            <a:ext cx="2590562" cy="3614737"/>
          </a:xfrm>
          <a:prstGeom prst="rect">
            <a:avLst/>
          </a:prstGeom>
        </p:spPr>
      </p:pic>
    </p:spTree>
    <p:extLst>
      <p:ext uri="{BB962C8B-B14F-4D97-AF65-F5344CB8AC3E}">
        <p14:creationId xmlns:p14="http://schemas.microsoft.com/office/powerpoint/2010/main" val="1010511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54F7B42-D216-4600-8834-2CFE9F5C9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61" y="100013"/>
            <a:ext cx="932641" cy="870700"/>
          </a:xfrm>
          <a:prstGeom prst="rect">
            <a:avLst/>
          </a:prstGeom>
        </p:spPr>
      </p:pic>
      <p:sp>
        <p:nvSpPr>
          <p:cNvPr id="8" name="テキスト ボックス 7">
            <a:extLst>
              <a:ext uri="{FF2B5EF4-FFF2-40B4-BE49-F238E27FC236}">
                <a16:creationId xmlns:a16="http://schemas.microsoft.com/office/drawing/2014/main" id="{228EB17F-234B-4A0C-A111-D0E1AC0CFD2D}"/>
              </a:ext>
            </a:extLst>
          </p:cNvPr>
          <p:cNvSpPr txBox="1"/>
          <p:nvPr/>
        </p:nvSpPr>
        <p:spPr>
          <a:xfrm>
            <a:off x="1600202" y="100013"/>
            <a:ext cx="2157412" cy="646331"/>
          </a:xfrm>
          <a:prstGeom prst="rect">
            <a:avLst/>
          </a:prstGeom>
          <a:noFill/>
        </p:spPr>
        <p:txBody>
          <a:bodyPr wrap="square" rtlCol="0">
            <a:spAutoFit/>
          </a:bodyPr>
          <a:lstStyle/>
          <a:p>
            <a:r>
              <a:rPr kumimoji="1" lang="ja-JP" altLang="en-US" sz="3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活動紹介</a:t>
            </a:r>
          </a:p>
        </p:txBody>
      </p:sp>
      <p:sp>
        <p:nvSpPr>
          <p:cNvPr id="3" name="テキスト ボックス 2">
            <a:extLst>
              <a:ext uri="{FF2B5EF4-FFF2-40B4-BE49-F238E27FC236}">
                <a16:creationId xmlns:a16="http://schemas.microsoft.com/office/drawing/2014/main" id="{AD52CB20-5342-4DAD-BFAC-C17DA708E5C8}"/>
              </a:ext>
            </a:extLst>
          </p:cNvPr>
          <p:cNvSpPr txBox="1"/>
          <p:nvPr/>
        </p:nvSpPr>
        <p:spPr>
          <a:xfrm>
            <a:off x="1296589" y="767687"/>
            <a:ext cx="9976246" cy="830997"/>
          </a:xfrm>
          <a:prstGeom prst="rect">
            <a:avLst/>
          </a:prstGeom>
          <a:solidFill>
            <a:schemeClr val="bg1"/>
          </a:solidFill>
        </p:spPr>
        <p:txBody>
          <a:bodyPr wrap="square" rtlCol="0">
            <a:spAutoFit/>
          </a:bodyPr>
          <a:lstStyle/>
          <a:p>
            <a:pPr>
              <a:spcAft>
                <a:spcPts val="450"/>
              </a:spcAft>
            </a:pPr>
            <a:r>
              <a:rPr lang="ja-JP"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１月１１日　</a:t>
            </a:r>
            <a:br>
              <a:rPr lang="en-US"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br>
            <a:r>
              <a:rPr lang="ja-JP"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大野北公民館　調理室　１９時から</a:t>
            </a:r>
            <a:endParaRPr lang="ja-JP" altLang="ja-JP" sz="24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13069775-AC68-4E05-B6AE-C75989A25E9D}"/>
              </a:ext>
            </a:extLst>
          </p:cNvPr>
          <p:cNvSpPr txBox="1"/>
          <p:nvPr/>
        </p:nvSpPr>
        <p:spPr>
          <a:xfrm>
            <a:off x="1296587" y="1589376"/>
            <a:ext cx="9833376" cy="1328569"/>
          </a:xfrm>
          <a:prstGeom prst="rect">
            <a:avLst/>
          </a:prstGeom>
          <a:solidFill>
            <a:schemeClr val="bg1"/>
          </a:solidFill>
        </p:spPr>
        <p:txBody>
          <a:bodyPr wrap="square" rtlCol="0">
            <a:spAutoFit/>
          </a:bodyPr>
          <a:lstStyle/>
          <a:p>
            <a:pPr>
              <a:spcAft>
                <a:spcPts val="450"/>
              </a:spcAft>
            </a:pPr>
            <a:r>
              <a:rPr lang="ja-JP" altLang="ja-JP" sz="1800" dirty="0">
                <a:solidFill>
                  <a:srgbClr val="1D2129"/>
                </a:solidFill>
                <a:effectLst/>
                <a:latin typeface="ＭＳ Ｐゴシック" panose="020B0600070205080204" pitchFamily="50" charset="-128"/>
                <a:ea typeface="Meiryo UI" panose="020B0604030504040204" pitchFamily="50" charset="-128"/>
                <a:cs typeface="ＭＳ Ｐゴシック" panose="020B0600070205080204" pitchFamily="50" charset="-128"/>
              </a:rPr>
              <a:t>豚汁とサンドイッチ　サラダ　お茶を飲みながら今後の打ち合わせ</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spcAft>
                <a:spcPts val="450"/>
              </a:spcAft>
            </a:pPr>
            <a:r>
              <a:rPr lang="ja-JP" altLang="ja-JP" sz="1800" dirty="0">
                <a:solidFill>
                  <a:srgbClr val="1D2129"/>
                </a:solidFill>
                <a:effectLst/>
                <a:latin typeface="ＭＳ Ｐゴシック" panose="020B0600070205080204" pitchFamily="50" charset="-128"/>
                <a:ea typeface="Meiryo UI" panose="020B0604030504040204" pitchFamily="50" charset="-128"/>
                <a:cs typeface="ＭＳ Ｐゴシック" panose="020B0600070205080204" pitchFamily="50" charset="-128"/>
              </a:rPr>
              <a:t>ちらし、名刺　の内容について新たに取り組みたい課題についてのプロデュースの提案について発表を聞き、今後どのように勧めるか話し合う。</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spcAft>
                <a:spcPts val="450"/>
              </a:spcAft>
            </a:pPr>
            <a:r>
              <a:rPr lang="ja-JP" altLang="ja-JP" sz="1800" dirty="0">
                <a:solidFill>
                  <a:srgbClr val="1D2129"/>
                </a:solidFill>
                <a:effectLst/>
                <a:latin typeface="ＭＳ Ｐゴシック" panose="020B0600070205080204" pitchFamily="50" charset="-128"/>
                <a:ea typeface="Meiryo UI" panose="020B0604030504040204" pitchFamily="50" charset="-128"/>
                <a:cs typeface="ＭＳ Ｐゴシック" panose="020B0600070205080204" pitchFamily="50" charset="-128"/>
              </a:rPr>
              <a:t>フェイスブックページを充実させて早く人を巻き込める体制にしていく。</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9" name="図 8" descr="写真の説明はありません。">
            <a:extLst>
              <a:ext uri="{FF2B5EF4-FFF2-40B4-BE49-F238E27FC236}">
                <a16:creationId xmlns:a16="http://schemas.microsoft.com/office/drawing/2014/main" id="{302EFB7C-2585-44DD-A242-861C206E6EA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422" y="3016051"/>
            <a:ext cx="2146701" cy="2800350"/>
          </a:xfrm>
          <a:prstGeom prst="rect">
            <a:avLst/>
          </a:prstGeom>
          <a:noFill/>
          <a:ln>
            <a:noFill/>
          </a:ln>
        </p:spPr>
      </p:pic>
      <p:pic>
        <p:nvPicPr>
          <p:cNvPr id="10" name="図 9" descr="写真の説明はありません。">
            <a:extLst>
              <a:ext uri="{FF2B5EF4-FFF2-40B4-BE49-F238E27FC236}">
                <a16:creationId xmlns:a16="http://schemas.microsoft.com/office/drawing/2014/main" id="{37892371-B8D0-45D5-B1B9-27D6C6FC052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4686" y="2917945"/>
            <a:ext cx="1647826" cy="2800350"/>
          </a:xfrm>
          <a:prstGeom prst="rect">
            <a:avLst/>
          </a:prstGeom>
          <a:noFill/>
          <a:ln>
            <a:noFill/>
          </a:ln>
        </p:spPr>
      </p:pic>
      <p:pic>
        <p:nvPicPr>
          <p:cNvPr id="11" name="図 10" descr="画像に含まれている可能性があるもの:1人以上、座ってる(複数の人)">
            <a:extLst>
              <a:ext uri="{FF2B5EF4-FFF2-40B4-BE49-F238E27FC236}">
                <a16:creationId xmlns:a16="http://schemas.microsoft.com/office/drawing/2014/main" id="{9160E49D-2499-4FC7-A4D9-F5B804ED7AA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4075" y="2917945"/>
            <a:ext cx="3222308" cy="2800350"/>
          </a:xfrm>
          <a:prstGeom prst="rect">
            <a:avLst/>
          </a:prstGeom>
          <a:noFill/>
          <a:ln>
            <a:noFill/>
          </a:ln>
        </p:spPr>
      </p:pic>
      <p:pic>
        <p:nvPicPr>
          <p:cNvPr id="12" name="図 11">
            <a:extLst>
              <a:ext uri="{FF2B5EF4-FFF2-40B4-BE49-F238E27FC236}">
                <a16:creationId xmlns:a16="http://schemas.microsoft.com/office/drawing/2014/main" id="{54D9E2B0-84FB-4852-BBA2-4D49279D04D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8763760" y="2556862"/>
            <a:ext cx="2350680" cy="3222308"/>
          </a:xfrm>
          <a:prstGeom prst="rect">
            <a:avLst/>
          </a:prstGeom>
          <a:noFill/>
          <a:ln>
            <a:noFill/>
          </a:ln>
        </p:spPr>
      </p:pic>
    </p:spTree>
    <p:extLst>
      <p:ext uri="{BB962C8B-B14F-4D97-AF65-F5344CB8AC3E}">
        <p14:creationId xmlns:p14="http://schemas.microsoft.com/office/powerpoint/2010/main" val="3713642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54F7B42-D216-4600-8834-2CFE9F5C9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61" y="100013"/>
            <a:ext cx="932641" cy="870700"/>
          </a:xfrm>
          <a:prstGeom prst="rect">
            <a:avLst/>
          </a:prstGeom>
        </p:spPr>
      </p:pic>
      <p:sp>
        <p:nvSpPr>
          <p:cNvPr id="7" name="テキスト ボックス 6">
            <a:extLst>
              <a:ext uri="{FF2B5EF4-FFF2-40B4-BE49-F238E27FC236}">
                <a16:creationId xmlns:a16="http://schemas.microsoft.com/office/drawing/2014/main" id="{2DD590CB-BF2F-4C1F-AFFA-0A5AD2CD58BD}"/>
              </a:ext>
            </a:extLst>
          </p:cNvPr>
          <p:cNvSpPr txBox="1"/>
          <p:nvPr/>
        </p:nvSpPr>
        <p:spPr>
          <a:xfrm>
            <a:off x="1296588" y="2299827"/>
            <a:ext cx="9976247" cy="830997"/>
          </a:xfrm>
          <a:prstGeom prst="rect">
            <a:avLst/>
          </a:prstGeom>
          <a:solidFill>
            <a:schemeClr val="bg1"/>
          </a:solidFill>
        </p:spPr>
        <p:txBody>
          <a:bodyPr wrap="square">
            <a:spAutoFit/>
          </a:bodyPr>
          <a:lstStyle/>
          <a:p>
            <a:pPr>
              <a:spcAft>
                <a:spcPts val="450"/>
              </a:spcAft>
              <a:tabLst>
                <a:tab pos="6188710" algn="r"/>
              </a:tabLst>
            </a:pPr>
            <a:r>
              <a:rPr lang="en-US"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3</a:t>
            </a:r>
            <a:r>
              <a:rPr lang="ja-JP"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月</a:t>
            </a:r>
            <a:r>
              <a:rPr lang="en-US"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7</a:t>
            </a:r>
            <a:r>
              <a:rPr lang="ja-JP"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日　</a:t>
            </a:r>
            <a:br>
              <a:rPr lang="en-US"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br>
            <a:r>
              <a:rPr lang="en-US"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ZOOM</a:t>
            </a:r>
            <a:r>
              <a:rPr lang="ja-JP"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で会議　</a:t>
            </a:r>
            <a:r>
              <a:rPr lang="en-US"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19</a:t>
            </a:r>
            <a:r>
              <a:rPr lang="ja-JP"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時から</a:t>
            </a:r>
            <a:endParaRPr lang="ja-JP" altLang="ja-JP" sz="24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228EB17F-234B-4A0C-A111-D0E1AC0CFD2D}"/>
              </a:ext>
            </a:extLst>
          </p:cNvPr>
          <p:cNvSpPr txBox="1"/>
          <p:nvPr/>
        </p:nvSpPr>
        <p:spPr>
          <a:xfrm>
            <a:off x="1600202" y="100013"/>
            <a:ext cx="2157412" cy="646331"/>
          </a:xfrm>
          <a:prstGeom prst="rect">
            <a:avLst/>
          </a:prstGeom>
          <a:noFill/>
        </p:spPr>
        <p:txBody>
          <a:bodyPr wrap="square" rtlCol="0">
            <a:spAutoFit/>
          </a:bodyPr>
          <a:lstStyle/>
          <a:p>
            <a:r>
              <a:rPr kumimoji="1" lang="ja-JP" altLang="en-US" sz="3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活動紹介</a:t>
            </a:r>
          </a:p>
        </p:txBody>
      </p:sp>
      <p:sp>
        <p:nvSpPr>
          <p:cNvPr id="3" name="テキスト ボックス 2">
            <a:extLst>
              <a:ext uri="{FF2B5EF4-FFF2-40B4-BE49-F238E27FC236}">
                <a16:creationId xmlns:a16="http://schemas.microsoft.com/office/drawing/2014/main" id="{AD52CB20-5342-4DAD-BFAC-C17DA708E5C8}"/>
              </a:ext>
            </a:extLst>
          </p:cNvPr>
          <p:cNvSpPr txBox="1"/>
          <p:nvPr/>
        </p:nvSpPr>
        <p:spPr>
          <a:xfrm>
            <a:off x="1296589" y="767687"/>
            <a:ext cx="9976246" cy="830997"/>
          </a:xfrm>
          <a:prstGeom prst="rect">
            <a:avLst/>
          </a:prstGeom>
          <a:solidFill>
            <a:schemeClr val="bg1"/>
          </a:solidFill>
        </p:spPr>
        <p:txBody>
          <a:bodyPr wrap="square" rtlCol="0">
            <a:spAutoFit/>
          </a:bodyPr>
          <a:lstStyle/>
          <a:p>
            <a:pPr>
              <a:spcAft>
                <a:spcPts val="450"/>
              </a:spcAft>
              <a:tabLst>
                <a:tab pos="6188710" algn="r"/>
              </a:tabLst>
            </a:pPr>
            <a:r>
              <a:rPr lang="en-US"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2</a:t>
            </a:r>
            <a:r>
              <a:rPr lang="ja-JP"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月</a:t>
            </a:r>
            <a:r>
              <a:rPr lang="en-US"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8</a:t>
            </a:r>
            <a:r>
              <a:rPr lang="ja-JP"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日　</a:t>
            </a:r>
            <a:br>
              <a:rPr lang="en-US"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br>
            <a:r>
              <a:rPr lang="ja-JP"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大野北公民館茶室にて　</a:t>
            </a:r>
            <a:endParaRPr lang="ja-JP" altLang="ja-JP" sz="24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13069775-AC68-4E05-B6AE-C75989A25E9D}"/>
              </a:ext>
            </a:extLst>
          </p:cNvPr>
          <p:cNvSpPr txBox="1"/>
          <p:nvPr/>
        </p:nvSpPr>
        <p:spPr>
          <a:xfrm>
            <a:off x="1296587" y="1589376"/>
            <a:ext cx="9976244" cy="710451"/>
          </a:xfrm>
          <a:prstGeom prst="rect">
            <a:avLst/>
          </a:prstGeom>
          <a:solidFill>
            <a:schemeClr val="bg1"/>
          </a:solidFill>
        </p:spPr>
        <p:txBody>
          <a:bodyPr wrap="square" rtlCol="0">
            <a:spAutoFit/>
          </a:bodyPr>
          <a:lstStyle/>
          <a:p>
            <a:pPr>
              <a:spcAft>
                <a:spcPts val="450"/>
              </a:spcAft>
              <a:tabLst>
                <a:tab pos="6188710" algn="r"/>
              </a:tabLst>
            </a:pPr>
            <a:r>
              <a:rPr lang="ja-JP" altLang="ja-JP" sz="1800" dirty="0">
                <a:solidFill>
                  <a:srgbClr val="1D2129"/>
                </a:solidFill>
                <a:effectLst/>
                <a:latin typeface="ＭＳ Ｐゴシック" panose="020B0600070205080204" pitchFamily="50" charset="-128"/>
                <a:ea typeface="Meiryo UI" panose="020B0604030504040204" pitchFamily="50" charset="-128"/>
                <a:cs typeface="ＭＳ Ｐゴシック" panose="020B0600070205080204" pitchFamily="50" charset="-128"/>
              </a:rPr>
              <a:t>ゆめの芽でのプレゼンのパワポの確認　　参加者</a:t>
            </a:r>
            <a:r>
              <a:rPr lang="en-US" altLang="ja-JP" sz="1800" dirty="0">
                <a:solidFill>
                  <a:srgbClr val="1D2129"/>
                </a:solidFill>
                <a:effectLst/>
                <a:latin typeface="ＭＳ Ｐゴシック" panose="020B0600070205080204" pitchFamily="50" charset="-128"/>
                <a:ea typeface="Meiryo UI" panose="020B0604030504040204" pitchFamily="50" charset="-128"/>
                <a:cs typeface="ＭＳ Ｐゴシック" panose="020B0600070205080204" pitchFamily="50" charset="-128"/>
              </a:rPr>
              <a:t>7</a:t>
            </a:r>
            <a:r>
              <a:rPr lang="ja-JP" altLang="ja-JP" sz="1800" dirty="0">
                <a:solidFill>
                  <a:srgbClr val="1D2129"/>
                </a:solidFill>
                <a:effectLst/>
                <a:latin typeface="ＭＳ Ｐゴシック" panose="020B0600070205080204" pitchFamily="50" charset="-128"/>
                <a:ea typeface="Meiryo UI" panose="020B0604030504040204" pitchFamily="50" charset="-128"/>
                <a:cs typeface="ＭＳ Ｐゴシック" panose="020B0600070205080204" pitchFamily="50" charset="-128"/>
              </a:rPr>
              <a:t>名　</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spcAft>
                <a:spcPts val="450"/>
              </a:spcAft>
              <a:tabLst>
                <a:tab pos="6188710" algn="r"/>
              </a:tabLst>
            </a:pPr>
            <a:r>
              <a:rPr lang="ja-JP" altLang="ja-JP" sz="1800" dirty="0">
                <a:solidFill>
                  <a:srgbClr val="1D2129"/>
                </a:solidFill>
                <a:effectLst/>
                <a:latin typeface="ＭＳ Ｐゴシック" panose="020B0600070205080204" pitchFamily="50" charset="-128"/>
                <a:ea typeface="Meiryo UI" panose="020B0604030504040204" pitchFamily="50" charset="-128"/>
                <a:cs typeface="ＭＳ Ｐゴシック" panose="020B0600070205080204" pitchFamily="50" charset="-128"/>
              </a:rPr>
              <a:t>会費の徴収　</a:t>
            </a:r>
            <a:r>
              <a:rPr lang="en-US" altLang="ja-JP" sz="1800" dirty="0">
                <a:solidFill>
                  <a:srgbClr val="1D2129"/>
                </a:solidFill>
                <a:effectLst/>
                <a:latin typeface="ＭＳ Ｐゴシック" panose="020B0600070205080204" pitchFamily="50" charset="-128"/>
                <a:ea typeface="Meiryo UI" panose="020B0604030504040204" pitchFamily="50" charset="-128"/>
                <a:cs typeface="ＭＳ Ｐゴシック" panose="020B0600070205080204" pitchFamily="50" charset="-128"/>
              </a:rPr>
              <a:t>3000</a:t>
            </a:r>
            <a:r>
              <a:rPr lang="ja-JP" altLang="ja-JP" sz="1800" dirty="0">
                <a:solidFill>
                  <a:srgbClr val="1D2129"/>
                </a:solidFill>
                <a:effectLst/>
                <a:latin typeface="ＭＳ Ｐゴシック" panose="020B0600070205080204" pitchFamily="50" charset="-128"/>
                <a:ea typeface="Meiryo UI" panose="020B0604030504040204" pitchFamily="50" charset="-128"/>
                <a:cs typeface="ＭＳ Ｐゴシック" panose="020B0600070205080204" pitchFamily="50" charset="-128"/>
              </a:rPr>
              <a:t>円×</a:t>
            </a:r>
            <a:r>
              <a:rPr lang="en-US" altLang="ja-JP" sz="1800" dirty="0">
                <a:solidFill>
                  <a:srgbClr val="1D2129"/>
                </a:solidFill>
                <a:effectLst/>
                <a:latin typeface="ＭＳ Ｐゴシック" panose="020B0600070205080204" pitchFamily="50" charset="-128"/>
                <a:ea typeface="Meiryo UI" panose="020B0604030504040204" pitchFamily="50" charset="-128"/>
                <a:cs typeface="ＭＳ Ｐゴシック" panose="020B0600070205080204" pitchFamily="50" charset="-128"/>
              </a:rPr>
              <a:t>6</a:t>
            </a:r>
            <a:r>
              <a:rPr lang="ja-JP" altLang="ja-JP" sz="1800" dirty="0">
                <a:solidFill>
                  <a:srgbClr val="1D2129"/>
                </a:solidFill>
                <a:effectLst/>
                <a:latin typeface="ＭＳ Ｐゴシック" panose="020B0600070205080204" pitchFamily="50" charset="-128"/>
                <a:ea typeface="Meiryo UI" panose="020B0604030504040204" pitchFamily="50" charset="-128"/>
                <a:cs typeface="ＭＳ Ｐゴシック" panose="020B0600070205080204" pitchFamily="50" charset="-128"/>
              </a:rPr>
              <a:t>名　　合計</a:t>
            </a:r>
            <a:r>
              <a:rPr lang="en-US" altLang="ja-JP" sz="1800" dirty="0">
                <a:solidFill>
                  <a:srgbClr val="1D2129"/>
                </a:solidFill>
                <a:effectLst/>
                <a:latin typeface="ＭＳ Ｐゴシック" panose="020B0600070205080204" pitchFamily="50" charset="-128"/>
                <a:ea typeface="Meiryo UI" panose="020B0604030504040204" pitchFamily="50" charset="-128"/>
                <a:cs typeface="ＭＳ Ｐゴシック" panose="020B0600070205080204" pitchFamily="50" charset="-128"/>
              </a:rPr>
              <a:t>18000</a:t>
            </a:r>
            <a:r>
              <a:rPr lang="ja-JP" altLang="ja-JP" sz="1800" dirty="0">
                <a:solidFill>
                  <a:srgbClr val="1D2129"/>
                </a:solidFill>
                <a:effectLst/>
                <a:latin typeface="ＭＳ Ｐゴシック" panose="020B0600070205080204" pitchFamily="50" charset="-128"/>
                <a:ea typeface="Meiryo UI" panose="020B0604030504040204" pitchFamily="50" charset="-128"/>
                <a:cs typeface="ＭＳ Ｐゴシック" panose="020B0600070205080204" pitchFamily="50" charset="-128"/>
              </a:rPr>
              <a:t>円　畠山　八坂　中澤　中臺夫妻　今野</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BCD1F9A4-2F5C-4D0D-BB6D-AB2C667BEBD0}"/>
              </a:ext>
            </a:extLst>
          </p:cNvPr>
          <p:cNvSpPr txBox="1"/>
          <p:nvPr/>
        </p:nvSpPr>
        <p:spPr>
          <a:xfrm>
            <a:off x="1296586" y="3130824"/>
            <a:ext cx="9976245" cy="1669688"/>
          </a:xfrm>
          <a:prstGeom prst="rect">
            <a:avLst/>
          </a:prstGeom>
          <a:solidFill>
            <a:schemeClr val="bg1"/>
          </a:solidFill>
        </p:spPr>
        <p:txBody>
          <a:bodyPr wrap="square" rtlCol="0">
            <a:spAutoFit/>
          </a:bodyPr>
          <a:lstStyle/>
          <a:p>
            <a:pPr>
              <a:spcAft>
                <a:spcPts val="450"/>
              </a:spcAft>
              <a:tabLst>
                <a:tab pos="6188710" algn="r"/>
              </a:tabLst>
            </a:pPr>
            <a:r>
              <a:rPr lang="en-US" altLang="ja-JP" sz="18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ZOOM</a:t>
            </a:r>
            <a:r>
              <a:rPr lang="ja-JP" altLang="ja-JP" sz="18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でなかなか時間には揃わなかったけれども、全員参加できました。</a:t>
            </a:r>
            <a:endParaRPr lang="ja-JP" altLang="ja-JP" sz="18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a:p>
            <a:pPr>
              <a:spcAft>
                <a:spcPts val="450"/>
              </a:spcAft>
              <a:tabLst>
                <a:tab pos="6188710" algn="r"/>
              </a:tabLst>
            </a:pPr>
            <a:r>
              <a:rPr lang="ja-JP" altLang="ja-JP" sz="18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ホームページの内容の検討をしました。</a:t>
            </a:r>
            <a:endParaRPr lang="ja-JP" altLang="ja-JP" sz="18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a:p>
            <a:pPr>
              <a:spcAft>
                <a:spcPts val="450"/>
              </a:spcAft>
              <a:tabLst>
                <a:tab pos="6188710" algn="r"/>
              </a:tabLst>
            </a:pPr>
            <a:r>
              <a:rPr lang="ja-JP" altLang="ja-JP" sz="18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講座は</a:t>
            </a:r>
            <a:r>
              <a:rPr lang="en-US" altLang="ja-JP" sz="18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5</a:t>
            </a:r>
            <a:r>
              <a:rPr lang="ja-JP" altLang="ja-JP" sz="18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月</a:t>
            </a:r>
            <a:r>
              <a:rPr lang="en-US" altLang="ja-JP" sz="18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16</a:t>
            </a:r>
            <a:r>
              <a:rPr lang="ja-JP" altLang="ja-JP" sz="18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日に開催予定　産業会館中会議室予約　木下さん講師として来てくださる。　細かい内容は次回までに考える。　</a:t>
            </a:r>
            <a:endParaRPr lang="ja-JP" altLang="ja-JP" sz="18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a:p>
            <a:endParaRPr kumimoji="1" lang="ja-JP" altLang="en-US" dirty="0"/>
          </a:p>
        </p:txBody>
      </p:sp>
      <p:pic>
        <p:nvPicPr>
          <p:cNvPr id="6" name="図 5">
            <a:extLst>
              <a:ext uri="{FF2B5EF4-FFF2-40B4-BE49-F238E27FC236}">
                <a16:creationId xmlns:a16="http://schemas.microsoft.com/office/drawing/2014/main" id="{7319C5D1-CB58-48EE-AD1C-53D00E4D1B2D}"/>
              </a:ext>
            </a:extLst>
          </p:cNvPr>
          <p:cNvPicPr>
            <a:picLocks noChangeAspect="1"/>
          </p:cNvPicPr>
          <p:nvPr/>
        </p:nvPicPr>
        <p:blipFill>
          <a:blip r:embed="rId3"/>
          <a:stretch>
            <a:fillRect/>
          </a:stretch>
        </p:blipFill>
        <p:spPr>
          <a:xfrm>
            <a:off x="6715125" y="4271624"/>
            <a:ext cx="4357688" cy="2451200"/>
          </a:xfrm>
          <a:prstGeom prst="rect">
            <a:avLst/>
          </a:prstGeom>
        </p:spPr>
      </p:pic>
      <p:pic>
        <p:nvPicPr>
          <p:cNvPr id="9" name="図 8">
            <a:extLst>
              <a:ext uri="{FF2B5EF4-FFF2-40B4-BE49-F238E27FC236}">
                <a16:creationId xmlns:a16="http://schemas.microsoft.com/office/drawing/2014/main" id="{09CE1721-DB59-4AC5-BAFB-7F9248042CD1}"/>
              </a:ext>
            </a:extLst>
          </p:cNvPr>
          <p:cNvPicPr>
            <a:picLocks noChangeAspect="1"/>
          </p:cNvPicPr>
          <p:nvPr/>
        </p:nvPicPr>
        <p:blipFill>
          <a:blip r:embed="rId4"/>
          <a:stretch>
            <a:fillRect/>
          </a:stretch>
        </p:blipFill>
        <p:spPr>
          <a:xfrm>
            <a:off x="9086848" y="156824"/>
            <a:ext cx="3009900" cy="2257425"/>
          </a:xfrm>
          <a:prstGeom prst="rect">
            <a:avLst/>
          </a:prstGeom>
        </p:spPr>
      </p:pic>
    </p:spTree>
    <p:extLst>
      <p:ext uri="{BB962C8B-B14F-4D97-AF65-F5344CB8AC3E}">
        <p14:creationId xmlns:p14="http://schemas.microsoft.com/office/powerpoint/2010/main" val="4278785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FFB60AA-62DF-4E37-BBB9-734E46524C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61" y="100013"/>
            <a:ext cx="932641" cy="870700"/>
          </a:xfrm>
          <a:prstGeom prst="rect">
            <a:avLst/>
          </a:prstGeom>
        </p:spPr>
      </p:pic>
      <p:sp>
        <p:nvSpPr>
          <p:cNvPr id="6" name="テキスト ボックス 5">
            <a:extLst>
              <a:ext uri="{FF2B5EF4-FFF2-40B4-BE49-F238E27FC236}">
                <a16:creationId xmlns:a16="http://schemas.microsoft.com/office/drawing/2014/main" id="{3894424E-08ED-4AEE-BC5C-1B4DD4BA2565}"/>
              </a:ext>
            </a:extLst>
          </p:cNvPr>
          <p:cNvSpPr txBox="1"/>
          <p:nvPr/>
        </p:nvSpPr>
        <p:spPr>
          <a:xfrm>
            <a:off x="1485901" y="305484"/>
            <a:ext cx="5629275" cy="646331"/>
          </a:xfrm>
          <a:prstGeom prst="rect">
            <a:avLst/>
          </a:prstGeom>
          <a:noFill/>
        </p:spPr>
        <p:txBody>
          <a:bodyPr wrap="square" rtlCol="0">
            <a:spAutoFit/>
          </a:bodyPr>
          <a:lstStyle/>
          <a:p>
            <a:r>
              <a:rPr kumimoji="1" lang="ja-JP" altLang="en-US" sz="3600" b="1" dirty="0">
                <a:effectLst>
                  <a:outerShdw blurRad="38100" dist="38100" dir="2700000" algn="tl">
                    <a:srgbClr val="000000">
                      <a:alpha val="43137"/>
                    </a:srgbClr>
                  </a:outerShdw>
                </a:effectLst>
              </a:rPr>
              <a:t>活動までの経緯</a:t>
            </a:r>
          </a:p>
        </p:txBody>
      </p:sp>
      <p:sp>
        <p:nvSpPr>
          <p:cNvPr id="7" name="テキスト ボックス 6">
            <a:extLst>
              <a:ext uri="{FF2B5EF4-FFF2-40B4-BE49-F238E27FC236}">
                <a16:creationId xmlns:a16="http://schemas.microsoft.com/office/drawing/2014/main" id="{9D433CB7-7CB5-4B22-95BF-4D2B75925819}"/>
              </a:ext>
            </a:extLst>
          </p:cNvPr>
          <p:cNvSpPr txBox="1"/>
          <p:nvPr/>
        </p:nvSpPr>
        <p:spPr>
          <a:xfrm>
            <a:off x="664368" y="1271588"/>
            <a:ext cx="10863263" cy="1569660"/>
          </a:xfrm>
          <a:prstGeom prst="rect">
            <a:avLst/>
          </a:prstGeom>
          <a:solidFill>
            <a:schemeClr val="bg1"/>
          </a:solidFill>
        </p:spPr>
        <p:txBody>
          <a:bodyPr wrap="square" rtlCol="0">
            <a:spAutoFit/>
          </a:bodyPr>
          <a:lstStyle/>
          <a:p>
            <a:pPr algn="just">
              <a:tabLst>
                <a:tab pos="5133975" algn="l"/>
              </a:tabLst>
            </a:pP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最初は相模原市産業振興財団主催の地域プロデューサー養成講座を修了した人の集まりをつくる事になり地域プロデューサー連絡会を発足。</a:t>
            </a:r>
          </a:p>
          <a:p>
            <a:r>
              <a:rPr lang="ja-JP" altLang="ja-JP" sz="2400" dirty="0">
                <a:effectLst/>
                <a:latin typeface="メイリオ" panose="020B0604030504040204" pitchFamily="50" charset="-128"/>
                <a:ea typeface="メイリオ" panose="020B0604030504040204" pitchFamily="50" charset="-128"/>
                <a:cs typeface="Times New Roman" panose="02020603050405020304" pitchFamily="18" charset="0"/>
              </a:rPr>
              <a:t>自分がプレイヤーとしてやりたい人や、プロデュースする人が混在して、途中から「さがみはらをプロデュースする会」に名前もメンバーも変更した。</a:t>
            </a:r>
            <a:endParaRPr kumimoji="1" lang="ja-JP" altLang="en-US" sz="2400" dirty="0">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A4EFE6F4-E5D8-4F06-A6C0-EBD0530A54C7}"/>
              </a:ext>
            </a:extLst>
          </p:cNvPr>
          <p:cNvPicPr>
            <a:picLocks noChangeAspect="1"/>
          </p:cNvPicPr>
          <p:nvPr/>
        </p:nvPicPr>
        <p:blipFill>
          <a:blip r:embed="rId3"/>
          <a:stretch>
            <a:fillRect/>
          </a:stretch>
        </p:blipFill>
        <p:spPr>
          <a:xfrm>
            <a:off x="838199" y="2995612"/>
            <a:ext cx="4976813" cy="3405188"/>
          </a:xfrm>
          <a:prstGeom prst="rect">
            <a:avLst/>
          </a:prstGeom>
        </p:spPr>
      </p:pic>
      <p:pic>
        <p:nvPicPr>
          <p:cNvPr id="4" name="図 3">
            <a:extLst>
              <a:ext uri="{FF2B5EF4-FFF2-40B4-BE49-F238E27FC236}">
                <a16:creationId xmlns:a16="http://schemas.microsoft.com/office/drawing/2014/main" id="{A33BAC48-5E01-4B7A-9B56-0B6270215A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1985" y="4922006"/>
            <a:ext cx="5371816" cy="517828"/>
          </a:xfrm>
          <a:prstGeom prst="rect">
            <a:avLst/>
          </a:prstGeom>
        </p:spPr>
      </p:pic>
    </p:spTree>
    <p:extLst>
      <p:ext uri="{BB962C8B-B14F-4D97-AF65-F5344CB8AC3E}">
        <p14:creationId xmlns:p14="http://schemas.microsoft.com/office/powerpoint/2010/main" val="263812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54F7B42-D216-4600-8834-2CFE9F5C9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61" y="100013"/>
            <a:ext cx="932641" cy="870700"/>
          </a:xfrm>
          <a:prstGeom prst="rect">
            <a:avLst/>
          </a:prstGeom>
        </p:spPr>
      </p:pic>
      <p:sp>
        <p:nvSpPr>
          <p:cNvPr id="7" name="テキスト ボックス 6">
            <a:extLst>
              <a:ext uri="{FF2B5EF4-FFF2-40B4-BE49-F238E27FC236}">
                <a16:creationId xmlns:a16="http://schemas.microsoft.com/office/drawing/2014/main" id="{2DD590CB-BF2F-4C1F-AFFA-0A5AD2CD58BD}"/>
              </a:ext>
            </a:extLst>
          </p:cNvPr>
          <p:cNvSpPr txBox="1"/>
          <p:nvPr/>
        </p:nvSpPr>
        <p:spPr>
          <a:xfrm>
            <a:off x="1296590" y="661959"/>
            <a:ext cx="10119123" cy="1200329"/>
          </a:xfrm>
          <a:prstGeom prst="rect">
            <a:avLst/>
          </a:prstGeom>
          <a:solidFill>
            <a:schemeClr val="bg1"/>
          </a:solidFill>
        </p:spPr>
        <p:txBody>
          <a:bodyPr wrap="square">
            <a:spAutoFit/>
          </a:bodyPr>
          <a:lstStyle/>
          <a:p>
            <a:r>
              <a:rPr lang="en-US" altLang="ja-JP" sz="2400" dirty="0">
                <a:effectLst/>
                <a:latin typeface="メイリオ" panose="020B0604030504040204" pitchFamily="50" charset="-128"/>
                <a:ea typeface="メイリオ" panose="020B0604030504040204" pitchFamily="50" charset="-128"/>
                <a:cs typeface="Times New Roman" panose="02020603050405020304" pitchFamily="18" charset="0"/>
              </a:rPr>
              <a:t>1</a:t>
            </a:r>
            <a:r>
              <a:rPr lang="ja-JP" altLang="ja-JP" sz="2400" dirty="0">
                <a:effectLst/>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2400" dirty="0">
                <a:effectLst/>
                <a:latin typeface="メイリオ" panose="020B0604030504040204" pitchFamily="50" charset="-128"/>
                <a:ea typeface="メイリオ" panose="020B0604030504040204" pitchFamily="50" charset="-128"/>
                <a:cs typeface="Times New Roman" panose="02020603050405020304" pitchFamily="18" charset="0"/>
              </a:rPr>
              <a:t>19</a:t>
            </a:r>
            <a:r>
              <a:rPr lang="ja-JP" altLang="ja-JP" sz="2400" dirty="0">
                <a:effectLst/>
                <a:latin typeface="メイリオ" panose="020B0604030504040204" pitchFamily="50" charset="-128"/>
                <a:ea typeface="メイリオ" panose="020B0604030504040204" pitchFamily="50" charset="-128"/>
                <a:cs typeface="Times New Roman" panose="02020603050405020304" pitchFamily="18" charset="0"/>
              </a:rPr>
              <a:t>日　</a:t>
            </a:r>
            <a:endParaRPr lang="en-US" altLang="ja-JP" sz="24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ja-JP" sz="2400" dirty="0">
                <a:effectLst/>
                <a:latin typeface="メイリオ" panose="020B0604030504040204" pitchFamily="50" charset="-128"/>
                <a:ea typeface="メイリオ" panose="020B0604030504040204" pitchFamily="50" charset="-128"/>
                <a:cs typeface="Times New Roman" panose="02020603050405020304" pitchFamily="18" charset="0"/>
              </a:rPr>
              <a:t>地域プロデューサー連絡会開催　</a:t>
            </a:r>
            <a:endParaRPr lang="en-US" altLang="ja-JP" sz="24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ja-JP" sz="2400" dirty="0">
                <a:effectLst/>
                <a:latin typeface="メイリオ" panose="020B0604030504040204" pitchFamily="50" charset="-128"/>
                <a:ea typeface="メイリオ" panose="020B0604030504040204" pitchFamily="50" charset="-128"/>
                <a:cs typeface="Times New Roman" panose="02020603050405020304" pitchFamily="18" charset="0"/>
              </a:rPr>
              <a:t>ひばりカフェ　</a:t>
            </a:r>
            <a:r>
              <a:rPr lang="en-US" altLang="ja-JP" sz="2400" dirty="0">
                <a:effectLst/>
                <a:latin typeface="メイリオ" panose="020B0604030504040204" pitchFamily="50" charset="-128"/>
                <a:ea typeface="メイリオ" panose="020B0604030504040204" pitchFamily="50" charset="-128"/>
                <a:cs typeface="Times New Roman" panose="02020603050405020304" pitchFamily="18" charset="0"/>
              </a:rPr>
              <a:t>11</a:t>
            </a:r>
            <a:r>
              <a:rPr lang="ja-JP" altLang="en-US" sz="2400" dirty="0">
                <a:effectLst/>
                <a:latin typeface="メイリオ" panose="020B0604030504040204" pitchFamily="50" charset="-128"/>
                <a:ea typeface="メイリオ" panose="020B0604030504040204" pitchFamily="50" charset="-128"/>
                <a:cs typeface="Times New Roman" panose="02020603050405020304" pitchFamily="18" charset="0"/>
              </a:rPr>
              <a:t>名</a:t>
            </a:r>
            <a:endParaRPr lang="ja-JP" altLang="en-US" sz="24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228EB17F-234B-4A0C-A111-D0E1AC0CFD2D}"/>
              </a:ext>
            </a:extLst>
          </p:cNvPr>
          <p:cNvSpPr txBox="1"/>
          <p:nvPr/>
        </p:nvSpPr>
        <p:spPr>
          <a:xfrm>
            <a:off x="1600202" y="100013"/>
            <a:ext cx="2157412" cy="646331"/>
          </a:xfrm>
          <a:prstGeom prst="rect">
            <a:avLst/>
          </a:prstGeom>
          <a:noFill/>
        </p:spPr>
        <p:txBody>
          <a:bodyPr wrap="square" rtlCol="0">
            <a:spAutoFit/>
          </a:bodyPr>
          <a:lstStyle/>
          <a:p>
            <a:r>
              <a:rPr kumimoji="1" lang="ja-JP" altLang="en-US" sz="3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活動紹介</a:t>
            </a:r>
          </a:p>
        </p:txBody>
      </p:sp>
      <p:sp>
        <p:nvSpPr>
          <p:cNvPr id="18" name="テキスト ボックス 17">
            <a:extLst>
              <a:ext uri="{FF2B5EF4-FFF2-40B4-BE49-F238E27FC236}">
                <a16:creationId xmlns:a16="http://schemas.microsoft.com/office/drawing/2014/main" id="{ABF53944-4065-49B7-B275-2CF6E7C66ECB}"/>
              </a:ext>
            </a:extLst>
          </p:cNvPr>
          <p:cNvSpPr txBox="1"/>
          <p:nvPr/>
        </p:nvSpPr>
        <p:spPr>
          <a:xfrm>
            <a:off x="1296590" y="1793086"/>
            <a:ext cx="9976247" cy="4247317"/>
          </a:xfrm>
          <a:prstGeom prst="rect">
            <a:avLst/>
          </a:prstGeom>
          <a:solidFill>
            <a:schemeClr val="bg1"/>
          </a:solidFill>
        </p:spPr>
        <p:txBody>
          <a:bodyPr wrap="square" rtlCol="0">
            <a:spAutoFit/>
          </a:bodyPr>
          <a:lstStyle/>
          <a:p>
            <a:r>
              <a:rPr kumimoji="1" lang="ja-JP" altLang="en-US" dirty="0"/>
              <a:t>相模原に今ある課題は何か出してもらう　</a:t>
            </a:r>
          </a:p>
          <a:p>
            <a:r>
              <a:rPr kumimoji="1" lang="ja-JP" altLang="en-US" dirty="0"/>
              <a:t>皆さんの活動や思いをお聞きして、今の相模原に、どんな問題があるのか？</a:t>
            </a:r>
          </a:p>
          <a:p>
            <a:r>
              <a:rPr kumimoji="1" lang="ja-JP" altLang="en-US" dirty="0"/>
              <a:t>どんな街に住んでみたいと思うか意見をお聞きしました。</a:t>
            </a:r>
          </a:p>
          <a:p>
            <a:r>
              <a:rPr kumimoji="1" lang="ja-JP" altLang="en-US" dirty="0"/>
              <a:t>本日、意見や気がついた事、気になった事などを書いてもらいました。</a:t>
            </a:r>
          </a:p>
          <a:p>
            <a:r>
              <a:rPr kumimoji="1" lang="ja-JP" altLang="en-US" dirty="0"/>
              <a:t>今日参加できなかった方とも共有出来たらと思います。</a:t>
            </a:r>
          </a:p>
          <a:p>
            <a:r>
              <a:rPr kumimoji="1" lang="ja-JP" altLang="en-US" dirty="0"/>
              <a:t>さて、次回ですが、相模原に住んでいる人はどう思っているのか？</a:t>
            </a:r>
          </a:p>
          <a:p>
            <a:r>
              <a:rPr kumimoji="1" lang="ja-JP" altLang="en-US" dirty="0"/>
              <a:t>どんな事に困っているのか？</a:t>
            </a:r>
          </a:p>
          <a:p>
            <a:r>
              <a:rPr kumimoji="1" lang="ja-JP" altLang="en-US" dirty="0"/>
              <a:t>どんな街になったら嬉しいと思っているのか？</a:t>
            </a:r>
          </a:p>
          <a:p>
            <a:r>
              <a:rPr kumimoji="1" lang="ja-JP" altLang="en-US" dirty="0"/>
              <a:t>周りの方に聞いてみて、みんなが悩んでいることやどんな事が楽しいと思っているのかをリサーチ出来たらいいのではないかと思います。</a:t>
            </a:r>
          </a:p>
          <a:p>
            <a:r>
              <a:rPr kumimoji="1" lang="ja-JP" altLang="en-US" dirty="0"/>
              <a:t>これが自分達の活動や、私達の活動のヒントになると思います。</a:t>
            </a:r>
          </a:p>
          <a:p>
            <a:r>
              <a:rPr kumimoji="1" lang="ja-JP" altLang="en-US" dirty="0"/>
              <a:t>地域の為の活動が出来たらと思います。</a:t>
            </a:r>
          </a:p>
          <a:p>
            <a:r>
              <a:rPr kumimoji="1" lang="ja-JP" altLang="en-US" dirty="0"/>
              <a:t>よろしくお願いします。</a:t>
            </a:r>
          </a:p>
          <a:p>
            <a:r>
              <a:rPr kumimoji="1" lang="ja-JP" altLang="en-US" dirty="0"/>
              <a:t>メーリングリストを作成　</a:t>
            </a:r>
          </a:p>
          <a:p>
            <a:r>
              <a:rPr kumimoji="1" lang="ja-JP" altLang="en-US" dirty="0"/>
              <a:t>色々なイベントの共有や、情報の交換をフェイスブックのグループで行う。</a:t>
            </a:r>
          </a:p>
        </p:txBody>
      </p:sp>
      <p:pic>
        <p:nvPicPr>
          <p:cNvPr id="19" name="図 18" descr="画像に含まれている可能性があるもの:10人、、中臺 博さん、佐久間 昭彦さん、中台 幸江さん、今野 紀代美さん、後藤 保仁さん、山本 寛之さんなど、、スマイル">
            <a:extLst>
              <a:ext uri="{FF2B5EF4-FFF2-40B4-BE49-F238E27FC236}">
                <a16:creationId xmlns:a16="http://schemas.microsoft.com/office/drawing/2014/main" id="{9B4A51D2-F220-4C7D-82BB-5D19CA440DA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1436" y="1730397"/>
            <a:ext cx="2711451" cy="2123658"/>
          </a:xfrm>
          <a:prstGeom prst="rect">
            <a:avLst/>
          </a:prstGeom>
          <a:noFill/>
          <a:ln>
            <a:noFill/>
          </a:ln>
        </p:spPr>
      </p:pic>
    </p:spTree>
    <p:extLst>
      <p:ext uri="{BB962C8B-B14F-4D97-AF65-F5344CB8AC3E}">
        <p14:creationId xmlns:p14="http://schemas.microsoft.com/office/powerpoint/2010/main" val="200938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54F7B42-D216-4600-8834-2CFE9F5C9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61" y="100013"/>
            <a:ext cx="932641" cy="870700"/>
          </a:xfrm>
          <a:prstGeom prst="rect">
            <a:avLst/>
          </a:prstGeom>
        </p:spPr>
      </p:pic>
      <p:sp>
        <p:nvSpPr>
          <p:cNvPr id="7" name="テキスト ボックス 6">
            <a:extLst>
              <a:ext uri="{FF2B5EF4-FFF2-40B4-BE49-F238E27FC236}">
                <a16:creationId xmlns:a16="http://schemas.microsoft.com/office/drawing/2014/main" id="{2DD590CB-BF2F-4C1F-AFFA-0A5AD2CD58BD}"/>
              </a:ext>
            </a:extLst>
          </p:cNvPr>
          <p:cNvSpPr txBox="1"/>
          <p:nvPr/>
        </p:nvSpPr>
        <p:spPr>
          <a:xfrm>
            <a:off x="1296590" y="661959"/>
            <a:ext cx="9976247" cy="1200329"/>
          </a:xfrm>
          <a:prstGeom prst="rect">
            <a:avLst/>
          </a:prstGeom>
          <a:solidFill>
            <a:schemeClr val="bg1"/>
          </a:solidFill>
        </p:spPr>
        <p:txBody>
          <a:bodyPr wrap="square">
            <a:spAutoFit/>
          </a:bodyPr>
          <a:lstStyle/>
          <a:p>
            <a:pPr algn="just"/>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2</a:t>
            </a: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16</a:t>
            </a: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日　</a:t>
            </a:r>
            <a:endPar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地域プロデューサー会議　</a:t>
            </a:r>
            <a:endPar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男女共同参画ソレイユさがみ</a:t>
            </a:r>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10</a:t>
            </a: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時から</a:t>
            </a:r>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12</a:t>
            </a: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時　</a:t>
            </a:r>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13</a:t>
            </a: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名</a:t>
            </a:r>
          </a:p>
        </p:txBody>
      </p:sp>
      <p:sp>
        <p:nvSpPr>
          <p:cNvPr id="8" name="テキスト ボックス 7">
            <a:extLst>
              <a:ext uri="{FF2B5EF4-FFF2-40B4-BE49-F238E27FC236}">
                <a16:creationId xmlns:a16="http://schemas.microsoft.com/office/drawing/2014/main" id="{228EB17F-234B-4A0C-A111-D0E1AC0CFD2D}"/>
              </a:ext>
            </a:extLst>
          </p:cNvPr>
          <p:cNvSpPr txBox="1"/>
          <p:nvPr/>
        </p:nvSpPr>
        <p:spPr>
          <a:xfrm>
            <a:off x="1600202" y="100013"/>
            <a:ext cx="2157412" cy="646331"/>
          </a:xfrm>
          <a:prstGeom prst="rect">
            <a:avLst/>
          </a:prstGeom>
          <a:noFill/>
        </p:spPr>
        <p:txBody>
          <a:bodyPr wrap="square" rtlCol="0">
            <a:spAutoFit/>
          </a:bodyPr>
          <a:lstStyle/>
          <a:p>
            <a:r>
              <a:rPr kumimoji="1" lang="ja-JP" altLang="en-US" sz="3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活動紹介</a:t>
            </a:r>
          </a:p>
        </p:txBody>
      </p:sp>
      <p:sp>
        <p:nvSpPr>
          <p:cNvPr id="18" name="テキスト ボックス 17">
            <a:extLst>
              <a:ext uri="{FF2B5EF4-FFF2-40B4-BE49-F238E27FC236}">
                <a16:creationId xmlns:a16="http://schemas.microsoft.com/office/drawing/2014/main" id="{ABF53944-4065-49B7-B275-2CF6E7C66ECB}"/>
              </a:ext>
            </a:extLst>
          </p:cNvPr>
          <p:cNvSpPr txBox="1"/>
          <p:nvPr/>
        </p:nvSpPr>
        <p:spPr>
          <a:xfrm>
            <a:off x="1296590" y="1730397"/>
            <a:ext cx="9976247" cy="3785652"/>
          </a:xfrm>
          <a:prstGeom prst="rect">
            <a:avLst/>
          </a:prstGeom>
          <a:solidFill>
            <a:schemeClr val="bg1"/>
          </a:solidFill>
        </p:spPr>
        <p:txBody>
          <a:bodyPr wrap="square" rtlCol="0">
            <a:spAutoFit/>
          </a:bodyPr>
          <a:lstStyle/>
          <a:p>
            <a:r>
              <a:rPr kumimoji="1" lang="ja-JP" altLang="en-US" dirty="0"/>
              <a:t> 　</a:t>
            </a:r>
            <a:r>
              <a:rPr kumimoji="1" lang="ja-JP" altLang="en-US" sz="2000" b="1" dirty="0"/>
              <a:t>★	相模原の良いところ　どんな資源があるか　</a:t>
            </a:r>
          </a:p>
          <a:p>
            <a:r>
              <a:rPr kumimoji="1" lang="ja-JP" altLang="en-US" sz="2000" b="1" dirty="0"/>
              <a:t>     ★困っていることはどこにどのようにアプローチするのか</a:t>
            </a:r>
            <a:endParaRPr kumimoji="1" lang="en-US" altLang="ja-JP" sz="2000" b="1" dirty="0"/>
          </a:p>
          <a:p>
            <a:endParaRPr kumimoji="1" lang="ja-JP" altLang="en-US" sz="2000" b="1" dirty="0"/>
          </a:p>
          <a:p>
            <a:r>
              <a:rPr kumimoji="1" lang="ja-JP" altLang="en-US" sz="2000" dirty="0"/>
              <a:t>どうすれば住みやすい街になるか</a:t>
            </a:r>
          </a:p>
          <a:p>
            <a:r>
              <a:rPr kumimoji="1" lang="ja-JP" altLang="en-US" sz="2000" dirty="0"/>
              <a:t>みんなの才能をフルに活用して、元気で生きがいを持てる街を作りたい</a:t>
            </a:r>
          </a:p>
          <a:p>
            <a:r>
              <a:rPr kumimoji="1" lang="ja-JP" altLang="en-US" sz="2000" dirty="0"/>
              <a:t>住んでいる人はどう考えているのか？</a:t>
            </a:r>
          </a:p>
          <a:p>
            <a:r>
              <a:rPr kumimoji="1" lang="ja-JP" altLang="en-US" sz="2000" dirty="0"/>
              <a:t>どんなところが困ってるのか？</a:t>
            </a:r>
          </a:p>
          <a:p>
            <a:r>
              <a:rPr kumimoji="1" lang="ja-JP" altLang="en-US" sz="2000" dirty="0"/>
              <a:t>リサーチした結果を出していただき、</a:t>
            </a:r>
          </a:p>
          <a:p>
            <a:r>
              <a:rPr kumimoji="1" lang="ja-JP" altLang="en-US" sz="2000" dirty="0"/>
              <a:t>どうすれば解決するのか？</a:t>
            </a:r>
          </a:p>
          <a:p>
            <a:r>
              <a:rPr kumimoji="1" lang="ja-JP" altLang="en-US" sz="2000" dirty="0"/>
              <a:t>どんな事が出来るのか？</a:t>
            </a:r>
          </a:p>
          <a:p>
            <a:r>
              <a:rPr kumimoji="1" lang="ja-JP" altLang="en-US" sz="2000" dirty="0"/>
              <a:t>魅力のある街はどんな街なのか？</a:t>
            </a:r>
          </a:p>
          <a:p>
            <a:r>
              <a:rPr kumimoji="1" lang="ja-JP" altLang="en-US" sz="2000" dirty="0"/>
              <a:t>色々話をしました。</a:t>
            </a:r>
          </a:p>
        </p:txBody>
      </p:sp>
      <p:pic>
        <p:nvPicPr>
          <p:cNvPr id="10" name="図 9" descr="画像に含まれている可能性があるもの:11人、、中臺 博さん、佐久間 昭彦さん、磯貝政弘さん、今野 紀代美さんなど、、スマイル、座ってる(複数の人)、テーブル、室内">
            <a:extLst>
              <a:ext uri="{FF2B5EF4-FFF2-40B4-BE49-F238E27FC236}">
                <a16:creationId xmlns:a16="http://schemas.microsoft.com/office/drawing/2014/main" id="{F7FC4D66-4923-4325-85C4-56E0C6376F5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1039" y="3429000"/>
            <a:ext cx="3371848" cy="2414588"/>
          </a:xfrm>
          <a:prstGeom prst="rect">
            <a:avLst/>
          </a:prstGeom>
          <a:noFill/>
          <a:ln>
            <a:noFill/>
          </a:ln>
        </p:spPr>
      </p:pic>
      <p:pic>
        <p:nvPicPr>
          <p:cNvPr id="2" name="図 1">
            <a:extLst>
              <a:ext uri="{FF2B5EF4-FFF2-40B4-BE49-F238E27FC236}">
                <a16:creationId xmlns:a16="http://schemas.microsoft.com/office/drawing/2014/main" id="{723D5B73-D933-44D5-A89F-3A71D64335E1}"/>
              </a:ext>
            </a:extLst>
          </p:cNvPr>
          <p:cNvPicPr>
            <a:picLocks noChangeAspect="1"/>
          </p:cNvPicPr>
          <p:nvPr/>
        </p:nvPicPr>
        <p:blipFill>
          <a:blip r:embed="rId4"/>
          <a:stretch>
            <a:fillRect/>
          </a:stretch>
        </p:blipFill>
        <p:spPr>
          <a:xfrm>
            <a:off x="8585076" y="750986"/>
            <a:ext cx="2914649" cy="2185987"/>
          </a:xfrm>
          <a:prstGeom prst="rect">
            <a:avLst/>
          </a:prstGeom>
        </p:spPr>
      </p:pic>
    </p:spTree>
    <p:extLst>
      <p:ext uri="{BB962C8B-B14F-4D97-AF65-F5344CB8AC3E}">
        <p14:creationId xmlns:p14="http://schemas.microsoft.com/office/powerpoint/2010/main" val="1479764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54F7B42-D216-4600-8834-2CFE9F5C9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61" y="100013"/>
            <a:ext cx="932641" cy="870700"/>
          </a:xfrm>
          <a:prstGeom prst="rect">
            <a:avLst/>
          </a:prstGeom>
        </p:spPr>
      </p:pic>
      <p:sp>
        <p:nvSpPr>
          <p:cNvPr id="7" name="テキスト ボックス 6">
            <a:extLst>
              <a:ext uri="{FF2B5EF4-FFF2-40B4-BE49-F238E27FC236}">
                <a16:creationId xmlns:a16="http://schemas.microsoft.com/office/drawing/2014/main" id="{2DD590CB-BF2F-4C1F-AFFA-0A5AD2CD58BD}"/>
              </a:ext>
            </a:extLst>
          </p:cNvPr>
          <p:cNvSpPr txBox="1"/>
          <p:nvPr/>
        </p:nvSpPr>
        <p:spPr>
          <a:xfrm>
            <a:off x="1296590" y="661959"/>
            <a:ext cx="9976247" cy="830997"/>
          </a:xfrm>
          <a:prstGeom prst="rect">
            <a:avLst/>
          </a:prstGeom>
          <a:solidFill>
            <a:schemeClr val="bg1"/>
          </a:solidFill>
        </p:spPr>
        <p:txBody>
          <a:bodyPr wrap="square">
            <a:spAutoFit/>
          </a:bodyPr>
          <a:lstStyle/>
          <a:p>
            <a:pPr algn="just"/>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3</a:t>
            </a:r>
            <a:r>
              <a:rPr lang="ja-JP" altLang="en-US" sz="2400" kern="100" dirty="0">
                <a:effectLst/>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9</a:t>
            </a:r>
            <a:r>
              <a:rPr lang="ja-JP" altLang="en-US" sz="2400" kern="100" dirty="0">
                <a:effectLst/>
                <a:latin typeface="メイリオ" panose="020B0604030504040204" pitchFamily="50" charset="-128"/>
                <a:ea typeface="メイリオ" panose="020B0604030504040204" pitchFamily="50" charset="-128"/>
                <a:cs typeface="Times New Roman" panose="02020603050405020304" pitchFamily="18" charset="0"/>
              </a:rPr>
              <a:t>日　</a:t>
            </a:r>
            <a:endPar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2400" kern="100" dirty="0">
                <a:effectLst/>
                <a:latin typeface="メイリオ" panose="020B0604030504040204" pitchFamily="50" charset="-128"/>
                <a:ea typeface="メイリオ" panose="020B0604030504040204" pitchFamily="50" charset="-128"/>
                <a:cs typeface="Times New Roman" panose="02020603050405020304" pitchFamily="18" charset="0"/>
              </a:rPr>
              <a:t>地域プロデューサー会議　麻溝公民館　</a:t>
            </a:r>
          </a:p>
        </p:txBody>
      </p:sp>
      <p:sp>
        <p:nvSpPr>
          <p:cNvPr id="8" name="テキスト ボックス 7">
            <a:extLst>
              <a:ext uri="{FF2B5EF4-FFF2-40B4-BE49-F238E27FC236}">
                <a16:creationId xmlns:a16="http://schemas.microsoft.com/office/drawing/2014/main" id="{228EB17F-234B-4A0C-A111-D0E1AC0CFD2D}"/>
              </a:ext>
            </a:extLst>
          </p:cNvPr>
          <p:cNvSpPr txBox="1"/>
          <p:nvPr/>
        </p:nvSpPr>
        <p:spPr>
          <a:xfrm>
            <a:off x="1600202" y="100013"/>
            <a:ext cx="2157412" cy="646331"/>
          </a:xfrm>
          <a:prstGeom prst="rect">
            <a:avLst/>
          </a:prstGeom>
          <a:noFill/>
        </p:spPr>
        <p:txBody>
          <a:bodyPr wrap="square" rtlCol="0">
            <a:spAutoFit/>
          </a:bodyPr>
          <a:lstStyle/>
          <a:p>
            <a:r>
              <a:rPr kumimoji="1" lang="ja-JP" altLang="en-US" sz="3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活動紹介</a:t>
            </a:r>
          </a:p>
        </p:txBody>
      </p:sp>
      <p:sp>
        <p:nvSpPr>
          <p:cNvPr id="18" name="テキスト ボックス 17">
            <a:extLst>
              <a:ext uri="{FF2B5EF4-FFF2-40B4-BE49-F238E27FC236}">
                <a16:creationId xmlns:a16="http://schemas.microsoft.com/office/drawing/2014/main" id="{ABF53944-4065-49B7-B275-2CF6E7C66ECB}"/>
              </a:ext>
            </a:extLst>
          </p:cNvPr>
          <p:cNvSpPr txBox="1"/>
          <p:nvPr/>
        </p:nvSpPr>
        <p:spPr>
          <a:xfrm>
            <a:off x="1296590" y="1492956"/>
            <a:ext cx="9976247" cy="1323439"/>
          </a:xfrm>
          <a:prstGeom prst="rect">
            <a:avLst/>
          </a:prstGeom>
          <a:solidFill>
            <a:schemeClr val="bg1"/>
          </a:solidFill>
        </p:spPr>
        <p:txBody>
          <a:bodyPr wrap="square" rtlCol="0">
            <a:spAutoFit/>
          </a:bodyPr>
          <a:lstStyle/>
          <a:p>
            <a:r>
              <a:rPr kumimoji="1" lang="ja-JP" altLang="en-US" dirty="0"/>
              <a:t> 　</a:t>
            </a:r>
            <a:r>
              <a:rPr kumimoji="1" lang="ja-JP" altLang="en-US" sz="2000" b="1" dirty="0"/>
              <a:t>★会則を作る。</a:t>
            </a:r>
          </a:p>
          <a:p>
            <a:r>
              <a:rPr kumimoji="1" lang="ja-JP" altLang="en-US" sz="2000" b="1" dirty="0"/>
              <a:t>   ★皆さんがやりたい事が何か話を聞く</a:t>
            </a:r>
          </a:p>
          <a:p>
            <a:r>
              <a:rPr kumimoji="1" lang="ja-JP" altLang="en-US" sz="2000" b="1" dirty="0"/>
              <a:t>   ★事務局を設けた方が良いのではないか　</a:t>
            </a:r>
          </a:p>
          <a:p>
            <a:r>
              <a:rPr kumimoji="1" lang="ja-JP" altLang="en-US" sz="2000" b="1" dirty="0"/>
              <a:t>   ★サポートセンターに登録準備をする。</a:t>
            </a:r>
          </a:p>
        </p:txBody>
      </p:sp>
      <p:sp>
        <p:nvSpPr>
          <p:cNvPr id="2" name="テキスト ボックス 1">
            <a:extLst>
              <a:ext uri="{FF2B5EF4-FFF2-40B4-BE49-F238E27FC236}">
                <a16:creationId xmlns:a16="http://schemas.microsoft.com/office/drawing/2014/main" id="{D0979045-320A-48A8-898A-FDE3AA34F630}"/>
              </a:ext>
            </a:extLst>
          </p:cNvPr>
          <p:cNvSpPr txBox="1"/>
          <p:nvPr/>
        </p:nvSpPr>
        <p:spPr>
          <a:xfrm>
            <a:off x="1296590" y="3147508"/>
            <a:ext cx="9976247" cy="830997"/>
          </a:xfrm>
          <a:prstGeom prst="rect">
            <a:avLst/>
          </a:prstGeom>
          <a:solidFill>
            <a:schemeClr val="bg1"/>
          </a:solidFill>
        </p:spPr>
        <p:txBody>
          <a:bodyPr wrap="square">
            <a:spAutoFit/>
          </a:bodyPr>
          <a:lstStyle/>
          <a:p>
            <a:pPr algn="just"/>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5</a:t>
            </a: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18</a:t>
            </a: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日　</a:t>
            </a:r>
            <a:endPar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男女共同参画ソレイユさがみ　</a:t>
            </a:r>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19</a:t>
            </a: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時から　</a:t>
            </a:r>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6</a:t>
            </a: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名</a:t>
            </a:r>
          </a:p>
        </p:txBody>
      </p:sp>
      <p:sp>
        <p:nvSpPr>
          <p:cNvPr id="3" name="テキスト ボックス 2">
            <a:extLst>
              <a:ext uri="{FF2B5EF4-FFF2-40B4-BE49-F238E27FC236}">
                <a16:creationId xmlns:a16="http://schemas.microsoft.com/office/drawing/2014/main" id="{E78254EC-588D-41C6-AE5B-501803ED3ADD}"/>
              </a:ext>
            </a:extLst>
          </p:cNvPr>
          <p:cNvSpPr txBox="1"/>
          <p:nvPr/>
        </p:nvSpPr>
        <p:spPr>
          <a:xfrm>
            <a:off x="1296590" y="3914535"/>
            <a:ext cx="9976247" cy="2308324"/>
          </a:xfrm>
          <a:prstGeom prst="rect">
            <a:avLst/>
          </a:prstGeom>
          <a:solidFill>
            <a:schemeClr val="bg1"/>
          </a:solidFill>
        </p:spPr>
        <p:txBody>
          <a:bodyPr wrap="square" rtlCol="0">
            <a:spAutoFit/>
          </a:bodyPr>
          <a:lstStyle/>
          <a:p>
            <a:r>
              <a:rPr kumimoji="1" lang="ja-JP" altLang="en-US" dirty="0"/>
              <a:t> 会の名前を「さがみはらをプロデュースする会」としました。</a:t>
            </a:r>
          </a:p>
          <a:p>
            <a:r>
              <a:rPr kumimoji="1" lang="ja-JP" altLang="en-US" dirty="0"/>
              <a:t>皆様が日頃から相模原や地域を良くしたい、或いはこどもや高齢者の方の食堂を作りたい。</a:t>
            </a:r>
          </a:p>
          <a:p>
            <a:r>
              <a:rPr kumimoji="1" lang="ja-JP" altLang="en-US" dirty="0"/>
              <a:t>活動の為の助成金などを申請したいが、どうしたらよいかわからないなどの困り事を解決する為のお手伝いをさせて頂く。</a:t>
            </a:r>
            <a:endParaRPr kumimoji="1" lang="en-US" altLang="ja-JP" dirty="0"/>
          </a:p>
          <a:p>
            <a:r>
              <a:rPr kumimoji="1" lang="ja-JP" altLang="en-US" dirty="0"/>
              <a:t>皆様の活動が実行に移された暁には、成功報酬として諸経費などを頂く。</a:t>
            </a:r>
          </a:p>
          <a:p>
            <a:r>
              <a:rPr kumimoji="1" lang="ja-JP" altLang="en-US" dirty="0"/>
              <a:t>助成金が受け取られる形になりましたら、その一部を頂き、私たちの運営資金とさせて頂きく。</a:t>
            </a:r>
          </a:p>
          <a:p>
            <a:r>
              <a:rPr kumimoji="1" lang="ja-JP" altLang="en-US" dirty="0"/>
              <a:t>私たちが持つスキルを皆様のお役に立てる形で、活用して頂きたいと考えている。</a:t>
            </a:r>
          </a:p>
          <a:p>
            <a:r>
              <a:rPr kumimoji="1" lang="ja-JP" altLang="en-US" dirty="0"/>
              <a:t>まだまだ具体的な姿はこれからだが、皆さんとともにその想いを具現化し、共に成長していきたい。</a:t>
            </a:r>
          </a:p>
        </p:txBody>
      </p:sp>
    </p:spTree>
    <p:extLst>
      <p:ext uri="{BB962C8B-B14F-4D97-AF65-F5344CB8AC3E}">
        <p14:creationId xmlns:p14="http://schemas.microsoft.com/office/powerpoint/2010/main" val="2804303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54F7B42-D216-4600-8834-2CFE9F5C9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61" y="100013"/>
            <a:ext cx="932641" cy="870700"/>
          </a:xfrm>
          <a:prstGeom prst="rect">
            <a:avLst/>
          </a:prstGeom>
        </p:spPr>
      </p:pic>
      <p:sp>
        <p:nvSpPr>
          <p:cNvPr id="7" name="テキスト ボックス 6">
            <a:extLst>
              <a:ext uri="{FF2B5EF4-FFF2-40B4-BE49-F238E27FC236}">
                <a16:creationId xmlns:a16="http://schemas.microsoft.com/office/drawing/2014/main" id="{2DD590CB-BF2F-4C1F-AFFA-0A5AD2CD58BD}"/>
              </a:ext>
            </a:extLst>
          </p:cNvPr>
          <p:cNvSpPr txBox="1"/>
          <p:nvPr/>
        </p:nvSpPr>
        <p:spPr>
          <a:xfrm>
            <a:off x="1296590" y="661959"/>
            <a:ext cx="9976247" cy="830997"/>
          </a:xfrm>
          <a:prstGeom prst="rect">
            <a:avLst/>
          </a:prstGeom>
          <a:solidFill>
            <a:schemeClr val="bg1"/>
          </a:solidFill>
        </p:spPr>
        <p:txBody>
          <a:bodyPr wrap="square">
            <a:spAutoFit/>
          </a:bodyPr>
          <a:lstStyle/>
          <a:p>
            <a:pPr>
              <a:spcBef>
                <a:spcPts val="450"/>
              </a:spcBef>
              <a:spcAft>
                <a:spcPts val="450"/>
              </a:spcAft>
            </a:pPr>
            <a:r>
              <a:rPr lang="en-US"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6</a:t>
            </a:r>
            <a:r>
              <a:rPr lang="ja-JP"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月</a:t>
            </a:r>
            <a:r>
              <a:rPr lang="en-US"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15</a:t>
            </a:r>
            <a:r>
              <a:rPr lang="ja-JP"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日 </a:t>
            </a:r>
            <a:br>
              <a:rPr lang="en-US"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br>
            <a:r>
              <a:rPr lang="ja-JP"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土曜日大野北公民館 茶室　</a:t>
            </a:r>
            <a:r>
              <a:rPr lang="en-US"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19</a:t>
            </a:r>
            <a:r>
              <a:rPr lang="ja-JP"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時から　</a:t>
            </a:r>
            <a:endParaRPr lang="ja-JP" altLang="ja-JP" sz="24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228EB17F-234B-4A0C-A111-D0E1AC0CFD2D}"/>
              </a:ext>
            </a:extLst>
          </p:cNvPr>
          <p:cNvSpPr txBox="1"/>
          <p:nvPr/>
        </p:nvSpPr>
        <p:spPr>
          <a:xfrm>
            <a:off x="1600202" y="100013"/>
            <a:ext cx="2157412" cy="646331"/>
          </a:xfrm>
          <a:prstGeom prst="rect">
            <a:avLst/>
          </a:prstGeom>
          <a:noFill/>
        </p:spPr>
        <p:txBody>
          <a:bodyPr wrap="square" rtlCol="0">
            <a:spAutoFit/>
          </a:bodyPr>
          <a:lstStyle/>
          <a:p>
            <a:r>
              <a:rPr kumimoji="1" lang="ja-JP" altLang="en-US" sz="3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活動紹介</a:t>
            </a:r>
          </a:p>
        </p:txBody>
      </p:sp>
      <p:sp>
        <p:nvSpPr>
          <p:cNvPr id="18" name="テキスト ボックス 17">
            <a:extLst>
              <a:ext uri="{FF2B5EF4-FFF2-40B4-BE49-F238E27FC236}">
                <a16:creationId xmlns:a16="http://schemas.microsoft.com/office/drawing/2014/main" id="{ABF53944-4065-49B7-B275-2CF6E7C66ECB}"/>
              </a:ext>
            </a:extLst>
          </p:cNvPr>
          <p:cNvSpPr txBox="1"/>
          <p:nvPr/>
        </p:nvSpPr>
        <p:spPr>
          <a:xfrm>
            <a:off x="1296590" y="1492956"/>
            <a:ext cx="9976247" cy="1328569"/>
          </a:xfrm>
          <a:prstGeom prst="rect">
            <a:avLst/>
          </a:prstGeom>
          <a:solidFill>
            <a:schemeClr val="bg1"/>
          </a:solidFill>
        </p:spPr>
        <p:txBody>
          <a:bodyPr wrap="square" rtlCol="0">
            <a:spAutoFit/>
          </a:bodyPr>
          <a:lstStyle/>
          <a:p>
            <a:pPr>
              <a:spcAft>
                <a:spcPts val="450"/>
              </a:spcAft>
            </a:pPr>
            <a:r>
              <a:rPr kumimoji="1" lang="ja-JP" altLang="en-US" dirty="0"/>
              <a:t> 　</a:t>
            </a:r>
            <a:r>
              <a:rPr lang="ja-JP" altLang="ja-JP" sz="1800" dirty="0">
                <a:solidFill>
                  <a:srgbClr val="1D2129"/>
                </a:solidFill>
                <a:effectLst/>
                <a:latin typeface="ＭＳ Ｐゴシック" panose="020B0600070205080204" pitchFamily="50" charset="-128"/>
                <a:ea typeface="Meiryo UI" panose="020B0604030504040204" pitchFamily="50" charset="-128"/>
                <a:cs typeface="ＭＳ Ｐゴシック" panose="020B0600070205080204" pitchFamily="50" charset="-128"/>
              </a:rPr>
              <a:t>皆さんが今やろうとしてらっしゃる事の情報や、助けて欲しい事</a:t>
            </a:r>
            <a:r>
              <a:rPr lang="en-US" altLang="ja-JP" sz="1800" dirty="0">
                <a:solidFill>
                  <a:srgbClr val="1D2129"/>
                </a:solidFill>
                <a:effectLst/>
                <a:latin typeface="ＭＳ Ｐゴシック" panose="020B0600070205080204" pitchFamily="50" charset="-128"/>
                <a:ea typeface="Meiryo UI" panose="020B0604030504040204" pitchFamily="50" charset="-128"/>
                <a:cs typeface="ＭＳ Ｐゴシック" panose="020B0600070205080204" pitchFamily="50" charset="-128"/>
              </a:rPr>
              <a:t>1</a:t>
            </a:r>
            <a:r>
              <a:rPr lang="ja-JP" altLang="ja-JP" sz="1800" dirty="0">
                <a:solidFill>
                  <a:srgbClr val="1D2129"/>
                </a:solidFill>
                <a:effectLst/>
                <a:latin typeface="ＭＳ Ｐゴシック" panose="020B0600070205080204" pitchFamily="50" charset="-128"/>
                <a:ea typeface="Meiryo UI" panose="020B0604030504040204" pitchFamily="50" charset="-128"/>
                <a:cs typeface="ＭＳ Ｐゴシック" panose="020B0600070205080204" pitchFamily="50" charset="-128"/>
              </a:rPr>
              <a:t>ヶ月活動して気がついた事など情報の共有を行う。</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spcBef>
                <a:spcPts val="450"/>
              </a:spcBef>
              <a:spcAft>
                <a:spcPts val="450"/>
              </a:spcAft>
            </a:pPr>
            <a:r>
              <a:rPr lang="ja-JP" altLang="ja-JP" sz="1800" dirty="0">
                <a:solidFill>
                  <a:srgbClr val="1D2129"/>
                </a:solidFill>
                <a:effectLst/>
                <a:latin typeface="ＭＳ Ｐゴシック" panose="020B0600070205080204" pitchFamily="50" charset="-128"/>
                <a:ea typeface="Meiryo UI" panose="020B0604030504040204" pitchFamily="50" charset="-128"/>
                <a:cs typeface="ＭＳ Ｐゴシック" panose="020B0600070205080204" pitchFamily="50" charset="-128"/>
              </a:rPr>
              <a:t>プロデュースしたい案件や、進めたい事について</a:t>
            </a:r>
            <a:r>
              <a:rPr lang="ja-JP" altLang="ja-JP" sz="1800" dirty="0">
                <a:solidFill>
                  <a:srgbClr val="1D2129"/>
                </a:solidFill>
                <a:effectLst/>
                <a:ea typeface="Meiryo UI" panose="020B0604030504040204" pitchFamily="50" charset="-128"/>
                <a:cs typeface="Times New Roman" panose="02020603050405020304" pitchFamily="18" charset="0"/>
              </a:rPr>
              <a:t>時間があれば、会則や事務的な事をした。</a:t>
            </a:r>
            <a:br>
              <a:rPr lang="en-US" altLang="ja-JP" sz="1800" dirty="0">
                <a:solidFill>
                  <a:srgbClr val="1D2129"/>
                </a:solidFill>
                <a:effectLst/>
                <a:ea typeface="Meiryo UI" panose="020B0604030504040204" pitchFamily="50" charset="-128"/>
                <a:cs typeface="Times New Roman" panose="02020603050405020304" pitchFamily="18" charset="0"/>
              </a:rPr>
            </a:br>
            <a:r>
              <a:rPr lang="ja-JP" altLang="ja-JP" sz="1800" dirty="0">
                <a:solidFill>
                  <a:srgbClr val="1D2129"/>
                </a:solidFill>
                <a:effectLst/>
                <a:ea typeface="Meiryo UI" panose="020B0604030504040204" pitchFamily="50" charset="-128"/>
                <a:cs typeface="Times New Roman" panose="02020603050405020304" pitchFamily="18" charset="0"/>
              </a:rPr>
              <a:t>会場がお金がかかるので、会費をもらってそれで賄うか</a:t>
            </a:r>
            <a:r>
              <a:rPr lang="ja-JP" altLang="en-US" sz="1800" dirty="0">
                <a:solidFill>
                  <a:srgbClr val="1D2129"/>
                </a:solidFill>
                <a:effectLst/>
                <a:ea typeface="Meiryo UI" panose="020B0604030504040204" pitchFamily="50" charset="-128"/>
                <a:cs typeface="Times New Roman" panose="02020603050405020304" pitchFamily="18" charset="0"/>
              </a:rPr>
              <a:t>話し合った。</a:t>
            </a:r>
            <a:endParaRPr kumimoji="1" lang="ja-JP" altLang="en-US" sz="2000" b="1" dirty="0"/>
          </a:p>
        </p:txBody>
      </p:sp>
      <p:sp>
        <p:nvSpPr>
          <p:cNvPr id="2" name="テキスト ボックス 1">
            <a:extLst>
              <a:ext uri="{FF2B5EF4-FFF2-40B4-BE49-F238E27FC236}">
                <a16:creationId xmlns:a16="http://schemas.microsoft.com/office/drawing/2014/main" id="{D0979045-320A-48A8-898A-FDE3AA34F630}"/>
              </a:ext>
            </a:extLst>
          </p:cNvPr>
          <p:cNvSpPr txBox="1"/>
          <p:nvPr/>
        </p:nvSpPr>
        <p:spPr>
          <a:xfrm>
            <a:off x="1296590" y="2943465"/>
            <a:ext cx="9976247" cy="1107996"/>
          </a:xfrm>
          <a:prstGeom prst="rect">
            <a:avLst/>
          </a:prstGeom>
          <a:solidFill>
            <a:schemeClr val="bg1"/>
          </a:solidFill>
        </p:spPr>
        <p:txBody>
          <a:bodyPr wrap="square">
            <a:spAutoFit/>
          </a:bodyPr>
          <a:lstStyle/>
          <a:p>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7</a:t>
            </a:r>
            <a:r>
              <a:rPr lang="ja-JP" altLang="en-US" sz="2400" kern="100" dirty="0">
                <a:effectLst/>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5</a:t>
            </a:r>
            <a:r>
              <a:rPr lang="ja-JP" altLang="en-US" sz="2400" kern="100" dirty="0">
                <a:effectLst/>
                <a:latin typeface="メイリオ" panose="020B0604030504040204" pitchFamily="50" charset="-128"/>
                <a:ea typeface="メイリオ" panose="020B0604030504040204" pitchFamily="50" charset="-128"/>
                <a:cs typeface="Times New Roman" panose="02020603050405020304" pitchFamily="18" charset="0"/>
              </a:rPr>
              <a:t>日　</a:t>
            </a:r>
            <a:b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2400" kern="100" dirty="0">
                <a:effectLst/>
                <a:latin typeface="メイリオ" panose="020B0604030504040204" pitchFamily="50" charset="-128"/>
                <a:ea typeface="メイリオ" panose="020B0604030504040204" pitchFamily="50" charset="-128"/>
                <a:cs typeface="Times New Roman" panose="02020603050405020304" pitchFamily="18" charset="0"/>
              </a:rPr>
              <a:t>大野北公民館　工作室　</a:t>
            </a:r>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19</a:t>
            </a:r>
            <a:r>
              <a:rPr lang="ja-JP" altLang="en-US" sz="2400" kern="100" dirty="0">
                <a:effectLst/>
                <a:latin typeface="メイリオ" panose="020B0604030504040204" pitchFamily="50" charset="-128"/>
                <a:ea typeface="メイリオ" panose="020B0604030504040204" pitchFamily="50" charset="-128"/>
                <a:cs typeface="Times New Roman" panose="02020603050405020304" pitchFamily="18" charset="0"/>
              </a:rPr>
              <a:t>時から　７名</a:t>
            </a:r>
            <a:endParaRPr lang="ja-JP" altLang="en-US"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E78254EC-588D-41C6-AE5B-501803ED3ADD}"/>
              </a:ext>
            </a:extLst>
          </p:cNvPr>
          <p:cNvSpPr txBox="1"/>
          <p:nvPr/>
        </p:nvSpPr>
        <p:spPr>
          <a:xfrm>
            <a:off x="1296590" y="3914535"/>
            <a:ext cx="9976247" cy="1477328"/>
          </a:xfrm>
          <a:prstGeom prst="rect">
            <a:avLst/>
          </a:prstGeom>
          <a:solidFill>
            <a:schemeClr val="bg1"/>
          </a:solidFill>
        </p:spPr>
        <p:txBody>
          <a:bodyPr wrap="square" rtlCol="0">
            <a:spAutoFit/>
          </a:bodyPr>
          <a:lstStyle/>
          <a:p>
            <a:pPr algn="just"/>
            <a:r>
              <a:rPr lang="ja-JP"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今後の方向性について</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どのように勧めていくのが良いか話し合</a:t>
            </a:r>
            <a:r>
              <a:rPr lang="ja-JP" altLang="en-US"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った</a:t>
            </a:r>
            <a:r>
              <a:rPr lang="ja-JP"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みんなの意見を調整する時間となり</a:t>
            </a:r>
            <a:r>
              <a:rPr lang="ja-JP" altLang="en-US"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っ</a:t>
            </a:r>
            <a:r>
              <a:rPr lang="ja-JP"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た。</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800" kern="100" dirty="0">
                <a:solidFill>
                  <a:srgbClr val="1D2129"/>
                </a:solidFill>
                <a:effectLst/>
                <a:latin typeface="Meiryo UI" panose="020B0604030504040204" pitchFamily="50" charset="-128"/>
                <a:ea typeface="ＭＳ 明朝" panose="02020609040205080304" pitchFamily="17" charset="-128"/>
                <a:cs typeface="Times New Roman" panose="02020603050405020304" pitchFamily="18" charset="0"/>
              </a:rPr>
              <a:t>8</a:t>
            </a:r>
            <a:r>
              <a:rPr lang="ja-JP"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月に初めて　あさみぞみんなのコミュニティのイベントに佐久間さんが宇宙の話をすることに</a:t>
            </a:r>
            <a:r>
              <a:rPr lang="ja-JP" altLang="en-US"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なった。</a:t>
            </a:r>
            <a:endParaRPr lang="en-US"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endParaRPr>
          </a:p>
          <a:p>
            <a:pPr algn="just"/>
            <a:r>
              <a:rPr lang="ja-JP"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この内容をプロデュースして</a:t>
            </a:r>
            <a:r>
              <a:rPr lang="ja-JP" altLang="en-US"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いくことに。</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4" name="図 3">
            <a:extLst>
              <a:ext uri="{FF2B5EF4-FFF2-40B4-BE49-F238E27FC236}">
                <a16:creationId xmlns:a16="http://schemas.microsoft.com/office/drawing/2014/main" id="{1059E210-396C-48F0-8538-D75D633BA97B}"/>
              </a:ext>
            </a:extLst>
          </p:cNvPr>
          <p:cNvPicPr>
            <a:picLocks noChangeAspect="1"/>
          </p:cNvPicPr>
          <p:nvPr/>
        </p:nvPicPr>
        <p:blipFill>
          <a:blip r:embed="rId3"/>
          <a:stretch>
            <a:fillRect/>
          </a:stretch>
        </p:blipFill>
        <p:spPr>
          <a:xfrm>
            <a:off x="8234362" y="2593460"/>
            <a:ext cx="2824164" cy="2118123"/>
          </a:xfrm>
          <a:prstGeom prst="rect">
            <a:avLst/>
          </a:prstGeom>
        </p:spPr>
      </p:pic>
    </p:spTree>
    <p:extLst>
      <p:ext uri="{BB962C8B-B14F-4D97-AF65-F5344CB8AC3E}">
        <p14:creationId xmlns:p14="http://schemas.microsoft.com/office/powerpoint/2010/main" val="1301868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562A2BA-ECE2-406E-8C13-6EF98CA92C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61" y="100013"/>
            <a:ext cx="932641" cy="870700"/>
          </a:xfrm>
          <a:prstGeom prst="rect">
            <a:avLst/>
          </a:prstGeom>
        </p:spPr>
      </p:pic>
      <p:pic>
        <p:nvPicPr>
          <p:cNvPr id="6" name="図 5">
            <a:extLst>
              <a:ext uri="{FF2B5EF4-FFF2-40B4-BE49-F238E27FC236}">
                <a16:creationId xmlns:a16="http://schemas.microsoft.com/office/drawing/2014/main" id="{06391E2D-9102-4DF5-8B9F-CC680AC7BB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5938" y="219075"/>
            <a:ext cx="3421697" cy="2266950"/>
          </a:xfrm>
          <a:prstGeom prst="rect">
            <a:avLst/>
          </a:prstGeom>
          <a:noFill/>
          <a:ln>
            <a:noFill/>
          </a:ln>
        </p:spPr>
      </p:pic>
      <p:pic>
        <p:nvPicPr>
          <p:cNvPr id="7" name="図 6" descr="画像に含まれている可能性があるもの:佐久間 昭彦、スマイル">
            <a:extLst>
              <a:ext uri="{FF2B5EF4-FFF2-40B4-BE49-F238E27FC236}">
                <a16:creationId xmlns:a16="http://schemas.microsoft.com/office/drawing/2014/main" id="{FA4FB336-CA55-45AA-A950-A6830C19869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6544" y="219076"/>
            <a:ext cx="3654743" cy="2266949"/>
          </a:xfrm>
          <a:prstGeom prst="rect">
            <a:avLst/>
          </a:prstGeom>
          <a:noFill/>
          <a:ln>
            <a:noFill/>
          </a:ln>
        </p:spPr>
      </p:pic>
      <p:sp>
        <p:nvSpPr>
          <p:cNvPr id="9" name="テキスト ボックス 8">
            <a:extLst>
              <a:ext uri="{FF2B5EF4-FFF2-40B4-BE49-F238E27FC236}">
                <a16:creationId xmlns:a16="http://schemas.microsoft.com/office/drawing/2014/main" id="{5AF32CE2-4868-4A80-9878-7027DBDF26BE}"/>
              </a:ext>
            </a:extLst>
          </p:cNvPr>
          <p:cNvSpPr txBox="1"/>
          <p:nvPr/>
        </p:nvSpPr>
        <p:spPr>
          <a:xfrm>
            <a:off x="816769" y="2486025"/>
            <a:ext cx="10558462" cy="3416320"/>
          </a:xfrm>
          <a:prstGeom prst="rect">
            <a:avLst/>
          </a:prstGeom>
          <a:solidFill>
            <a:schemeClr val="bg1"/>
          </a:solid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佐久間さんを宇宙博士として地域デビューしていただく、その第</a:t>
            </a:r>
            <a:r>
              <a:rPr kumimoji="1" lang="en-US" altLang="ja-JP" dirty="0">
                <a:latin typeface="メイリオ" panose="020B0604030504040204" pitchFamily="50" charset="-128"/>
                <a:ea typeface="メイリオ" panose="020B0604030504040204" pitchFamily="50" charset="-128"/>
              </a:rPr>
              <a:t>1</a:t>
            </a:r>
            <a:r>
              <a:rPr kumimoji="1" lang="ja-JP" altLang="en-US" dirty="0">
                <a:latin typeface="メイリオ" panose="020B0604030504040204" pitchFamily="50" charset="-128"/>
                <a:ea typeface="メイリオ" panose="020B0604030504040204" pitchFamily="50" charset="-128"/>
              </a:rPr>
              <a:t>弾として、麻溝地域でのコミュニティ「あさみぞみんなのコミュニティ」において、</a:t>
            </a:r>
            <a:r>
              <a:rPr kumimoji="1" lang="en-US" altLang="ja-JP" dirty="0">
                <a:latin typeface="メイリオ" panose="020B0604030504040204" pitchFamily="50" charset="-128"/>
                <a:ea typeface="メイリオ" panose="020B0604030504040204" pitchFamily="50" charset="-128"/>
              </a:rPr>
              <a:t>JAXA</a:t>
            </a:r>
            <a:r>
              <a:rPr kumimoji="1" lang="ja-JP" altLang="en-US" dirty="0">
                <a:latin typeface="メイリオ" panose="020B0604030504040204" pitchFamily="50" charset="-128"/>
                <a:ea typeface="メイリオ" panose="020B0604030504040204" pitchFamily="50" charset="-128"/>
              </a:rPr>
              <a:t>のはやぶさ</a:t>
            </a:r>
            <a:r>
              <a:rPr kumimoji="1" lang="en-US" altLang="ja-JP" dirty="0">
                <a:latin typeface="メイリオ" panose="020B0604030504040204" pitchFamily="50" charset="-128"/>
                <a:ea typeface="メイリオ" panose="020B0604030504040204" pitchFamily="50" charset="-128"/>
              </a:rPr>
              <a:t>2</a:t>
            </a:r>
            <a:r>
              <a:rPr kumimoji="1" lang="ja-JP" altLang="en-US" dirty="0">
                <a:latin typeface="メイリオ" panose="020B0604030504040204" pitchFamily="50" charset="-128"/>
                <a:ea typeface="メイリオ" panose="020B0604030504040204" pitchFamily="50" charset="-128"/>
              </a:rPr>
              <a:t>を中心に、宇宙の魅力をこどもやお母さんたちにお話しいただき、相模原の魅力を発信するための、お話とワークショップを開催することになった。</a:t>
            </a:r>
          </a:p>
          <a:p>
            <a:r>
              <a:rPr kumimoji="1" lang="ja-JP" altLang="en-US" dirty="0">
                <a:latin typeface="メイリオ" panose="020B0604030504040204" pitchFamily="50" charset="-128"/>
                <a:ea typeface="メイリオ" panose="020B0604030504040204" pitchFamily="50" charset="-128"/>
              </a:rPr>
              <a:t>つきましては今後具体的な内容を佐久間さんと詰めてまいりますが、会として佐久間さんのデビューをプロデュースするという観点からも、次回の定例会で実際に実演していただく機会を設けたい。</a:t>
            </a:r>
          </a:p>
          <a:p>
            <a:r>
              <a:rPr kumimoji="1" lang="ja-JP" altLang="en-US" dirty="0">
                <a:latin typeface="メイリオ" panose="020B0604030504040204" pitchFamily="50" charset="-128"/>
                <a:ea typeface="メイリオ" panose="020B0604030504040204" pitchFamily="50" charset="-128"/>
              </a:rPr>
              <a:t>本番は</a:t>
            </a:r>
            <a:r>
              <a:rPr kumimoji="1" lang="en-US" altLang="ja-JP" dirty="0">
                <a:latin typeface="メイリオ" panose="020B0604030504040204" pitchFamily="50" charset="-128"/>
                <a:ea typeface="メイリオ" panose="020B0604030504040204" pitchFamily="50" charset="-128"/>
              </a:rPr>
              <a:t>8</a:t>
            </a:r>
            <a:r>
              <a:rPr kumimoji="1" lang="ja-JP" altLang="en-US" dirty="0">
                <a:latin typeface="メイリオ" panose="020B0604030504040204" pitchFamily="50" charset="-128"/>
                <a:ea typeface="メイリオ" panose="020B0604030504040204" pitchFamily="50" charset="-128"/>
              </a:rPr>
              <a:t>月</a:t>
            </a:r>
            <a:r>
              <a:rPr kumimoji="1" lang="en-US" altLang="ja-JP" dirty="0">
                <a:latin typeface="メイリオ" panose="020B0604030504040204" pitchFamily="50" charset="-128"/>
                <a:ea typeface="メイリオ" panose="020B0604030504040204" pitchFamily="50" charset="-128"/>
              </a:rPr>
              <a:t>25</a:t>
            </a:r>
            <a:r>
              <a:rPr kumimoji="1" lang="ja-JP" altLang="en-US" dirty="0">
                <a:latin typeface="メイリオ" panose="020B0604030504040204" pitchFamily="50" charset="-128"/>
                <a:ea typeface="メイリオ" panose="020B0604030504040204" pitchFamily="50" charset="-128"/>
              </a:rPr>
              <a:t>日開催の「あさみぞみんなのコミュニティ」となります。</a:t>
            </a:r>
          </a:p>
          <a:p>
            <a:r>
              <a:rPr kumimoji="1" lang="ja-JP" altLang="en-US" dirty="0">
                <a:latin typeface="メイリオ" panose="020B0604030504040204" pitchFamily="50" charset="-128"/>
                <a:ea typeface="メイリオ" panose="020B0604030504040204" pitchFamily="50" charset="-128"/>
              </a:rPr>
              <a:t>参考までに</a:t>
            </a:r>
            <a:r>
              <a:rPr kumimoji="1" lang="en-US" altLang="ja-JP" dirty="0">
                <a:latin typeface="メイリオ" panose="020B0604030504040204" pitchFamily="50" charset="-128"/>
                <a:ea typeface="メイリオ" panose="020B0604030504040204" pitchFamily="50" charset="-128"/>
              </a:rPr>
              <a:t>8</a:t>
            </a:r>
            <a:r>
              <a:rPr kumimoji="1" lang="ja-JP" altLang="en-US" dirty="0">
                <a:latin typeface="メイリオ" panose="020B0604030504040204" pitchFamily="50" charset="-128"/>
                <a:ea typeface="メイリオ" panose="020B0604030504040204" pitchFamily="50" charset="-128"/>
              </a:rPr>
              <a:t>月</a:t>
            </a:r>
            <a:r>
              <a:rPr kumimoji="1" lang="en-US" altLang="ja-JP" dirty="0">
                <a:latin typeface="メイリオ" panose="020B0604030504040204" pitchFamily="50" charset="-128"/>
                <a:ea typeface="メイリオ" panose="020B0604030504040204" pitchFamily="50" charset="-128"/>
              </a:rPr>
              <a:t>25</a:t>
            </a:r>
            <a:r>
              <a:rPr kumimoji="1" lang="ja-JP" altLang="en-US" dirty="0">
                <a:latin typeface="メイリオ" panose="020B0604030504040204" pitchFamily="50" charset="-128"/>
                <a:ea typeface="メイリオ" panose="020B0604030504040204" pitchFamily="50" charset="-128"/>
              </a:rPr>
              <a:t>日開催の「あさみぞみんなのコミュニティ」のチラシを。</a:t>
            </a:r>
          </a:p>
          <a:p>
            <a:r>
              <a:rPr kumimoji="1" lang="ja-JP" altLang="en-US" dirty="0">
                <a:latin typeface="メイリオ" panose="020B0604030504040204" pitchFamily="50" charset="-128"/>
                <a:ea typeface="メイリオ" panose="020B0604030504040204" pitchFamily="50" charset="-128"/>
              </a:rPr>
              <a:t>来月の定例会は下記の通り。</a:t>
            </a:r>
          </a:p>
          <a:p>
            <a:r>
              <a:rPr kumimoji="1" lang="ja-JP" altLang="en-US" dirty="0">
                <a:latin typeface="メイリオ" panose="020B0604030504040204" pitchFamily="50" charset="-128"/>
                <a:ea typeface="メイリオ" panose="020B0604030504040204" pitchFamily="50" charset="-128"/>
              </a:rPr>
              <a:t>・日時：</a:t>
            </a:r>
            <a:r>
              <a:rPr kumimoji="1" lang="en-US" altLang="ja-JP" dirty="0">
                <a:latin typeface="メイリオ" panose="020B0604030504040204" pitchFamily="50" charset="-128"/>
                <a:ea typeface="メイリオ" panose="020B0604030504040204" pitchFamily="50" charset="-128"/>
              </a:rPr>
              <a:t>8</a:t>
            </a:r>
            <a:r>
              <a:rPr kumimoji="1" lang="ja-JP" altLang="en-US" dirty="0">
                <a:latin typeface="メイリオ" panose="020B0604030504040204" pitchFamily="50" charset="-128"/>
                <a:ea typeface="メイリオ" panose="020B0604030504040204" pitchFamily="50" charset="-128"/>
              </a:rPr>
              <a:t>月</a:t>
            </a:r>
            <a:r>
              <a:rPr kumimoji="1" lang="en-US" altLang="ja-JP" dirty="0">
                <a:latin typeface="メイリオ" panose="020B0604030504040204" pitchFamily="50" charset="-128"/>
                <a:ea typeface="メイリオ" panose="020B0604030504040204" pitchFamily="50" charset="-128"/>
              </a:rPr>
              <a:t>10</a:t>
            </a:r>
            <a:r>
              <a:rPr kumimoji="1" lang="ja-JP" altLang="en-US" dirty="0">
                <a:latin typeface="メイリオ" panose="020B0604030504040204" pitchFamily="50" charset="-128"/>
                <a:ea typeface="メイリオ" panose="020B0604030504040204" pitchFamily="50" charset="-128"/>
              </a:rPr>
              <a:t>日（土）</a:t>
            </a:r>
            <a:r>
              <a:rPr kumimoji="1" lang="en-US" altLang="ja-JP" dirty="0">
                <a:latin typeface="メイリオ" panose="020B0604030504040204" pitchFamily="50" charset="-128"/>
                <a:ea typeface="メイリオ" panose="020B0604030504040204" pitchFamily="50" charset="-128"/>
              </a:rPr>
              <a:t>19</a:t>
            </a: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21</a:t>
            </a: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rPr>
              <a:t>　　・場所：大野北公民館（茶室）</a:t>
            </a:r>
          </a:p>
          <a:p>
            <a:r>
              <a:rPr kumimoji="1" lang="ja-JP" altLang="en-US" dirty="0">
                <a:latin typeface="メイリオ" panose="020B0604030504040204" pitchFamily="50" charset="-128"/>
                <a:ea typeface="メイリオ" panose="020B0604030504040204" pitchFamily="50" charset="-128"/>
              </a:rPr>
              <a:t>・テーマ：宇宙についてのお話とワークショップ　リハーサル</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佐久間さん　</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今後の会の進め方　・事業計画　　　　</a:t>
            </a:r>
          </a:p>
        </p:txBody>
      </p:sp>
    </p:spTree>
    <p:extLst>
      <p:ext uri="{BB962C8B-B14F-4D97-AF65-F5344CB8AC3E}">
        <p14:creationId xmlns:p14="http://schemas.microsoft.com/office/powerpoint/2010/main" val="1075147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54F7B42-D216-4600-8834-2CFE9F5C9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61" y="100013"/>
            <a:ext cx="932641" cy="870700"/>
          </a:xfrm>
          <a:prstGeom prst="rect">
            <a:avLst/>
          </a:prstGeom>
        </p:spPr>
      </p:pic>
      <p:sp>
        <p:nvSpPr>
          <p:cNvPr id="7" name="テキスト ボックス 6">
            <a:extLst>
              <a:ext uri="{FF2B5EF4-FFF2-40B4-BE49-F238E27FC236}">
                <a16:creationId xmlns:a16="http://schemas.microsoft.com/office/drawing/2014/main" id="{2DD590CB-BF2F-4C1F-AFFA-0A5AD2CD58BD}"/>
              </a:ext>
            </a:extLst>
          </p:cNvPr>
          <p:cNvSpPr txBox="1"/>
          <p:nvPr/>
        </p:nvSpPr>
        <p:spPr>
          <a:xfrm>
            <a:off x="1296590" y="661959"/>
            <a:ext cx="9976247" cy="830997"/>
          </a:xfrm>
          <a:prstGeom prst="rect">
            <a:avLst/>
          </a:prstGeom>
          <a:solidFill>
            <a:schemeClr val="bg1"/>
          </a:solidFill>
        </p:spPr>
        <p:txBody>
          <a:bodyPr wrap="square">
            <a:spAutoFit/>
          </a:bodyPr>
          <a:lstStyle/>
          <a:p>
            <a:pPr>
              <a:spcBef>
                <a:spcPts val="450"/>
              </a:spcBef>
              <a:spcAft>
                <a:spcPts val="450"/>
              </a:spcAft>
            </a:pPr>
            <a:r>
              <a:rPr lang="ja-JP" altLang="en-US"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８月</a:t>
            </a:r>
            <a:r>
              <a:rPr lang="en-US"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10</a:t>
            </a:r>
            <a:r>
              <a:rPr lang="ja-JP" altLang="en-US"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日　</a:t>
            </a:r>
            <a:br>
              <a:rPr lang="en-US"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br>
            <a:r>
              <a:rPr lang="ja-JP" altLang="en-US"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大野北公民館　茶室　１９時から　６名</a:t>
            </a:r>
            <a:endParaRPr lang="ja-JP" altLang="ja-JP" sz="24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228EB17F-234B-4A0C-A111-D0E1AC0CFD2D}"/>
              </a:ext>
            </a:extLst>
          </p:cNvPr>
          <p:cNvSpPr txBox="1"/>
          <p:nvPr/>
        </p:nvSpPr>
        <p:spPr>
          <a:xfrm>
            <a:off x="1600202" y="100013"/>
            <a:ext cx="2157412" cy="646331"/>
          </a:xfrm>
          <a:prstGeom prst="rect">
            <a:avLst/>
          </a:prstGeom>
          <a:noFill/>
        </p:spPr>
        <p:txBody>
          <a:bodyPr wrap="square" rtlCol="0">
            <a:spAutoFit/>
          </a:bodyPr>
          <a:lstStyle/>
          <a:p>
            <a:r>
              <a:rPr kumimoji="1" lang="ja-JP" altLang="en-US" sz="3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活動紹介</a:t>
            </a:r>
          </a:p>
        </p:txBody>
      </p:sp>
      <p:sp>
        <p:nvSpPr>
          <p:cNvPr id="18" name="テキスト ボックス 17">
            <a:extLst>
              <a:ext uri="{FF2B5EF4-FFF2-40B4-BE49-F238E27FC236}">
                <a16:creationId xmlns:a16="http://schemas.microsoft.com/office/drawing/2014/main" id="{ABF53944-4065-49B7-B275-2CF6E7C66ECB}"/>
              </a:ext>
            </a:extLst>
          </p:cNvPr>
          <p:cNvSpPr txBox="1"/>
          <p:nvPr/>
        </p:nvSpPr>
        <p:spPr>
          <a:xfrm>
            <a:off x="1296590" y="1492956"/>
            <a:ext cx="9976247" cy="923330"/>
          </a:xfrm>
          <a:prstGeom prst="rect">
            <a:avLst/>
          </a:prstGeom>
          <a:solidFill>
            <a:schemeClr val="bg1"/>
          </a:solidFill>
        </p:spPr>
        <p:txBody>
          <a:bodyPr wrap="square" rtlCol="0">
            <a:spAutoFit/>
          </a:bodyPr>
          <a:lstStyle/>
          <a:p>
            <a:pPr algn="just"/>
            <a:r>
              <a:rPr kumimoji="1" lang="ja-JP" altLang="en-US" dirty="0"/>
              <a:t> 　</a:t>
            </a:r>
            <a:r>
              <a:rPr lang="ja-JP"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佐久間さんのリハーサルをするが、対象年齢が低いのでもう少しプログラムの内容を変更するひつようがあり、意見を出してどのように変更していただくか具体的に提示する。</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補うために各自でどんなことが必要か考えて準備する。</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D0979045-320A-48A8-898A-FDE3AA34F630}"/>
              </a:ext>
            </a:extLst>
          </p:cNvPr>
          <p:cNvSpPr txBox="1"/>
          <p:nvPr/>
        </p:nvSpPr>
        <p:spPr>
          <a:xfrm>
            <a:off x="1296588" y="2405481"/>
            <a:ext cx="9976247" cy="830997"/>
          </a:xfrm>
          <a:prstGeom prst="rect">
            <a:avLst/>
          </a:prstGeom>
          <a:solidFill>
            <a:schemeClr val="bg1"/>
          </a:solidFill>
        </p:spPr>
        <p:txBody>
          <a:bodyPr wrap="square">
            <a:spAutoFit/>
          </a:bodyPr>
          <a:lstStyle/>
          <a:p>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2400" kern="100" dirty="0">
                <a:effectLst/>
                <a:latin typeface="メイリオ" panose="020B0604030504040204" pitchFamily="50" charset="-128"/>
                <a:ea typeface="メイリオ" panose="020B0604030504040204" pitchFamily="50" charset="-128"/>
                <a:cs typeface="Times New Roman" panose="02020603050405020304" pitchFamily="18" charset="0"/>
              </a:rPr>
              <a:t>８月２５日　</a:t>
            </a:r>
            <a:b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2400" kern="100" dirty="0">
                <a:effectLst/>
                <a:latin typeface="メイリオ" panose="020B0604030504040204" pitchFamily="50" charset="-128"/>
                <a:ea typeface="メイリオ" panose="020B0604030504040204" pitchFamily="50" charset="-128"/>
                <a:cs typeface="Times New Roman" panose="02020603050405020304" pitchFamily="18" charset="0"/>
              </a:rPr>
              <a:t>麻溝公民館　９時から１５時まで　８名</a:t>
            </a:r>
          </a:p>
        </p:txBody>
      </p:sp>
      <p:sp>
        <p:nvSpPr>
          <p:cNvPr id="3" name="テキスト ボックス 2">
            <a:extLst>
              <a:ext uri="{FF2B5EF4-FFF2-40B4-BE49-F238E27FC236}">
                <a16:creationId xmlns:a16="http://schemas.microsoft.com/office/drawing/2014/main" id="{E78254EC-588D-41C6-AE5B-501803ED3ADD}"/>
              </a:ext>
            </a:extLst>
          </p:cNvPr>
          <p:cNvSpPr txBox="1"/>
          <p:nvPr/>
        </p:nvSpPr>
        <p:spPr>
          <a:xfrm>
            <a:off x="1296586" y="3212997"/>
            <a:ext cx="9976247" cy="2585323"/>
          </a:xfrm>
          <a:prstGeom prst="rect">
            <a:avLst/>
          </a:prstGeom>
          <a:solidFill>
            <a:schemeClr val="bg1"/>
          </a:solidFill>
        </p:spPr>
        <p:txBody>
          <a:bodyPr wrap="square" rtlCol="0">
            <a:spAutoFit/>
          </a:bodyPr>
          <a:lstStyle/>
          <a:p>
            <a:r>
              <a:rPr lang="ja-JP" altLang="en-US"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午前中から飾りを作って部屋を飾る。</a:t>
            </a:r>
          </a:p>
          <a:p>
            <a:r>
              <a:rPr lang="ja-JP" altLang="en-US"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工作の準備を行う</a:t>
            </a:r>
          </a:p>
          <a:p>
            <a:r>
              <a:rPr lang="ja-JP" altLang="en-US"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パワーポイントのチェックを行う</a:t>
            </a:r>
          </a:p>
          <a:p>
            <a:r>
              <a:rPr lang="ja-JP" altLang="en-US"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小学校に入学前のお子さんから高齢者の方が、簡単プラネタリウムや　</a:t>
            </a:r>
            <a:br>
              <a:rPr lang="en-US"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br>
            <a:r>
              <a:rPr lang="ja-JP" altLang="en-US"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ハヤブサの工作を楽しんでくださる。　興味を持っていくつも</a:t>
            </a:r>
            <a:br>
              <a:rPr lang="en-US"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br>
            <a:r>
              <a:rPr lang="ja-JP" altLang="en-US"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作ってくださる方もいて喜んでいただけて良かった。</a:t>
            </a:r>
          </a:p>
          <a:p>
            <a:r>
              <a:rPr lang="ja-JP" altLang="en-US"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残念ながら講師の佐久間さんはバイクのタイヤがパンクしたため</a:t>
            </a:r>
            <a:br>
              <a:rPr lang="en-US"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br>
            <a:r>
              <a:rPr lang="ja-JP" altLang="en-US"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会場入りがかなり遅れて来られる。</a:t>
            </a:r>
          </a:p>
          <a:p>
            <a:pPr algn="just"/>
            <a:r>
              <a:rPr lang="ja-JP" altLang="en-US"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会としては皆さんの協力により大成功だった。</a:t>
            </a:r>
          </a:p>
        </p:txBody>
      </p:sp>
      <p:pic>
        <p:nvPicPr>
          <p:cNvPr id="9" name="図 8" descr="画像に含まれている可能性があるもの:3人、座ってる(複数の人)">
            <a:extLst>
              <a:ext uri="{FF2B5EF4-FFF2-40B4-BE49-F238E27FC236}">
                <a16:creationId xmlns:a16="http://schemas.microsoft.com/office/drawing/2014/main" id="{5D347131-5FD8-48F0-9E7F-205E2A9D8AA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6243" y="2017133"/>
            <a:ext cx="2849167" cy="2102761"/>
          </a:xfrm>
          <a:prstGeom prst="rect">
            <a:avLst/>
          </a:prstGeom>
          <a:noFill/>
          <a:ln>
            <a:noFill/>
          </a:ln>
        </p:spPr>
      </p:pic>
      <p:pic>
        <p:nvPicPr>
          <p:cNvPr id="10" name="図 9" descr="画像に含まれている可能性があるもの:3人、座ってる(複数の人)、室内">
            <a:extLst>
              <a:ext uri="{FF2B5EF4-FFF2-40B4-BE49-F238E27FC236}">
                <a16:creationId xmlns:a16="http://schemas.microsoft.com/office/drawing/2014/main" id="{1B66425B-CF18-4BA2-AB8F-635E2514DB8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5265" y="4278751"/>
            <a:ext cx="3030147" cy="1917290"/>
          </a:xfrm>
          <a:prstGeom prst="rect">
            <a:avLst/>
          </a:prstGeom>
          <a:noFill/>
          <a:ln>
            <a:noFill/>
          </a:ln>
        </p:spPr>
      </p:pic>
    </p:spTree>
    <p:extLst>
      <p:ext uri="{BB962C8B-B14F-4D97-AF65-F5344CB8AC3E}">
        <p14:creationId xmlns:p14="http://schemas.microsoft.com/office/powerpoint/2010/main" val="1266389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54F7B42-D216-4600-8834-2CFE9F5C9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61" y="100013"/>
            <a:ext cx="932641" cy="870700"/>
          </a:xfrm>
          <a:prstGeom prst="rect">
            <a:avLst/>
          </a:prstGeom>
        </p:spPr>
      </p:pic>
      <p:sp>
        <p:nvSpPr>
          <p:cNvPr id="7" name="テキスト ボックス 6">
            <a:extLst>
              <a:ext uri="{FF2B5EF4-FFF2-40B4-BE49-F238E27FC236}">
                <a16:creationId xmlns:a16="http://schemas.microsoft.com/office/drawing/2014/main" id="{2DD590CB-BF2F-4C1F-AFFA-0A5AD2CD58BD}"/>
              </a:ext>
            </a:extLst>
          </p:cNvPr>
          <p:cNvSpPr txBox="1"/>
          <p:nvPr/>
        </p:nvSpPr>
        <p:spPr>
          <a:xfrm>
            <a:off x="1296590" y="661959"/>
            <a:ext cx="9976247" cy="830997"/>
          </a:xfrm>
          <a:prstGeom prst="rect">
            <a:avLst/>
          </a:prstGeom>
          <a:solidFill>
            <a:schemeClr val="bg1"/>
          </a:solidFill>
        </p:spPr>
        <p:txBody>
          <a:bodyPr wrap="square">
            <a:spAutoFit/>
          </a:bodyPr>
          <a:lstStyle/>
          <a:p>
            <a:pPr>
              <a:spcBef>
                <a:spcPts val="450"/>
              </a:spcBef>
              <a:spcAft>
                <a:spcPts val="450"/>
              </a:spcAft>
            </a:pPr>
            <a:r>
              <a:rPr lang="ja-JP" altLang="en-US"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９月１４日　</a:t>
            </a:r>
            <a:br>
              <a:rPr lang="en-US"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br>
            <a:r>
              <a:rPr lang="ja-JP" altLang="en-US"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大野北公民館　茶室　１９時から　６名</a:t>
            </a:r>
            <a:endParaRPr lang="ja-JP" altLang="ja-JP" sz="24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228EB17F-234B-4A0C-A111-D0E1AC0CFD2D}"/>
              </a:ext>
            </a:extLst>
          </p:cNvPr>
          <p:cNvSpPr txBox="1"/>
          <p:nvPr/>
        </p:nvSpPr>
        <p:spPr>
          <a:xfrm>
            <a:off x="1600202" y="100013"/>
            <a:ext cx="2157412" cy="646331"/>
          </a:xfrm>
          <a:prstGeom prst="rect">
            <a:avLst/>
          </a:prstGeom>
          <a:noFill/>
        </p:spPr>
        <p:txBody>
          <a:bodyPr wrap="square" rtlCol="0">
            <a:spAutoFit/>
          </a:bodyPr>
          <a:lstStyle/>
          <a:p>
            <a:r>
              <a:rPr kumimoji="1" lang="ja-JP" altLang="en-US" sz="3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活動紹介</a:t>
            </a:r>
          </a:p>
        </p:txBody>
      </p:sp>
      <p:sp>
        <p:nvSpPr>
          <p:cNvPr id="18" name="テキスト ボックス 17">
            <a:extLst>
              <a:ext uri="{FF2B5EF4-FFF2-40B4-BE49-F238E27FC236}">
                <a16:creationId xmlns:a16="http://schemas.microsoft.com/office/drawing/2014/main" id="{ABF53944-4065-49B7-B275-2CF6E7C66ECB}"/>
              </a:ext>
            </a:extLst>
          </p:cNvPr>
          <p:cNvSpPr txBox="1"/>
          <p:nvPr/>
        </p:nvSpPr>
        <p:spPr>
          <a:xfrm>
            <a:off x="1296590" y="1492956"/>
            <a:ext cx="9976247" cy="2308324"/>
          </a:xfrm>
          <a:prstGeom prst="rect">
            <a:avLst/>
          </a:prstGeom>
          <a:solidFill>
            <a:schemeClr val="bg1"/>
          </a:solidFill>
        </p:spPr>
        <p:txBody>
          <a:bodyPr wrap="square" rtlCol="0">
            <a:spAutoFit/>
          </a:bodyPr>
          <a:lstStyle/>
          <a:p>
            <a:r>
              <a:rPr kumimoji="1" lang="ja-JP" altLang="en-US" dirty="0"/>
              <a:t> 　</a:t>
            </a:r>
            <a:r>
              <a:rPr lang="ja-JP"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今回はメンバーの八坂さんが以前プロデュースされた東京都大田区の</a:t>
            </a:r>
            <a:endParaRPr lang="en-US"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endParaRPr>
          </a:p>
          <a:p>
            <a:r>
              <a:rPr lang="ja-JP"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「多摩川七福神」の事例から、プロデュースの基本を学</a:t>
            </a:r>
            <a:r>
              <a:rPr lang="ja-JP" altLang="en-US"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んだ</a:t>
            </a:r>
            <a:r>
              <a:rPr lang="ja-JP"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a:t>
            </a:r>
            <a:br>
              <a:rPr lang="en-US"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br>
            <a:r>
              <a:rPr lang="ja-JP" altLang="en-US"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　</a:t>
            </a:r>
            <a:r>
              <a:rPr lang="ja-JP"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コーディネーターとしての心得</a:t>
            </a:r>
            <a:br>
              <a:rPr lang="en-US"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br>
            <a:r>
              <a:rPr lang="ja-JP" altLang="en-US"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　　</a:t>
            </a:r>
            <a:r>
              <a:rPr lang="ja-JP"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・まずは自分で実践してみせる</a:t>
            </a:r>
            <a:r>
              <a:rPr lang="en-US"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a:t>
            </a:r>
            <a:r>
              <a:rPr lang="ja-JP"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動く</a:t>
            </a:r>
            <a:r>
              <a:rPr lang="en-US"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a:t>
            </a:r>
            <a:br>
              <a:rPr lang="en-US"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br>
            <a:r>
              <a:rPr lang="ja-JP" altLang="en-US"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　　</a:t>
            </a:r>
            <a:r>
              <a:rPr lang="ja-JP"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・キーマンを探す</a:t>
            </a:r>
            <a:br>
              <a:rPr lang="en-US"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br>
            <a:r>
              <a:rPr lang="ja-JP"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・情報を集める</a:t>
            </a:r>
            <a:br>
              <a:rPr lang="en-US"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br>
            <a:r>
              <a:rPr lang="ja-JP"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・協力者</a:t>
            </a:r>
            <a:r>
              <a:rPr lang="en-US"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a:t>
            </a:r>
            <a:r>
              <a:rPr lang="ja-JP"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味方</a:t>
            </a:r>
            <a:r>
              <a:rPr lang="en-US"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a:t>
            </a:r>
            <a:r>
              <a:rPr lang="ja-JP"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をつくる</a:t>
            </a:r>
            <a:br>
              <a:rPr lang="en-US"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br>
            <a:r>
              <a:rPr lang="ja-JP"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・組織化を図る</a:t>
            </a:r>
            <a:r>
              <a:rPr lang="en-US"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a:t>
            </a:r>
            <a:r>
              <a:rPr lang="ja-JP"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役割分担を明確にし、少しづつ手が離せるようにする</a:t>
            </a:r>
            <a:r>
              <a:rPr lang="en-US" altLang="ja-JP" sz="1800" kern="100" dirty="0">
                <a:solidFill>
                  <a:srgbClr val="1D2129"/>
                </a:solidFill>
                <a:effectLst/>
                <a:latin typeface="Century" panose="02040604050505020304" pitchFamily="18" charset="0"/>
                <a:ea typeface="Meiryo UI" panose="020B0604030504040204" pitchFamily="50" charset="-128"/>
                <a:cs typeface="Times New Roman" panose="02020603050405020304" pitchFamily="18" charset="0"/>
              </a:rPr>
              <a:t>)</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D0979045-320A-48A8-898A-FDE3AA34F630}"/>
              </a:ext>
            </a:extLst>
          </p:cNvPr>
          <p:cNvSpPr txBox="1"/>
          <p:nvPr/>
        </p:nvSpPr>
        <p:spPr>
          <a:xfrm>
            <a:off x="1296590" y="2943465"/>
            <a:ext cx="9976247" cy="830997"/>
          </a:xfrm>
          <a:prstGeom prst="rect">
            <a:avLst/>
          </a:prstGeom>
          <a:solidFill>
            <a:schemeClr val="bg1"/>
          </a:solidFill>
        </p:spPr>
        <p:txBody>
          <a:bodyPr wrap="square">
            <a:spAutoFit/>
          </a:bodyPr>
          <a:lstStyle/>
          <a:p>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2400" kern="100" dirty="0">
                <a:effectLst/>
                <a:latin typeface="メイリオ" panose="020B0604030504040204" pitchFamily="50" charset="-128"/>
                <a:ea typeface="メイリオ" panose="020B0604030504040204" pitchFamily="50" charset="-128"/>
                <a:cs typeface="Times New Roman" panose="02020603050405020304" pitchFamily="18" charset="0"/>
              </a:rPr>
              <a:t>１０月１２日　</a:t>
            </a:r>
            <a:b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2400" kern="100" dirty="0">
                <a:effectLst/>
                <a:latin typeface="メイリオ" panose="020B0604030504040204" pitchFamily="50" charset="-128"/>
                <a:ea typeface="メイリオ" panose="020B0604030504040204" pitchFamily="50" charset="-128"/>
                <a:cs typeface="Times New Roman" panose="02020603050405020304" pitchFamily="18" charset="0"/>
              </a:rPr>
              <a:t>大野北公民館　茶室　１９時から　７名</a:t>
            </a:r>
            <a:endParaRPr lang="ja-JP" altLang="en-US"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4FAAB57C-1821-4A61-AB7F-117344DF3F86}"/>
              </a:ext>
            </a:extLst>
          </p:cNvPr>
          <p:cNvSpPr txBox="1"/>
          <p:nvPr/>
        </p:nvSpPr>
        <p:spPr>
          <a:xfrm>
            <a:off x="1296590" y="3720197"/>
            <a:ext cx="9976246" cy="646331"/>
          </a:xfrm>
          <a:prstGeom prst="rect">
            <a:avLst/>
          </a:prstGeom>
          <a:solidFill>
            <a:schemeClr val="bg1"/>
          </a:solid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ゆめの芽の助成金を申請していこうと決定</a:t>
            </a:r>
          </a:p>
          <a:p>
            <a:r>
              <a:rPr kumimoji="1" lang="ja-JP" altLang="en-US" dirty="0">
                <a:latin typeface="メイリオ" panose="020B0604030504040204" pitchFamily="50" charset="-128"/>
                <a:ea typeface="メイリオ" panose="020B0604030504040204" pitchFamily="50" charset="-128"/>
              </a:rPr>
              <a:t>ゆめの芽でどんな事業をやっていきたいのか話し合う</a:t>
            </a:r>
          </a:p>
        </p:txBody>
      </p:sp>
      <p:sp>
        <p:nvSpPr>
          <p:cNvPr id="6" name="テキスト ボックス 5">
            <a:extLst>
              <a:ext uri="{FF2B5EF4-FFF2-40B4-BE49-F238E27FC236}">
                <a16:creationId xmlns:a16="http://schemas.microsoft.com/office/drawing/2014/main" id="{4EB6003E-BFD8-4AC7-838D-7D9B309FB705}"/>
              </a:ext>
            </a:extLst>
          </p:cNvPr>
          <p:cNvSpPr txBox="1"/>
          <p:nvPr/>
        </p:nvSpPr>
        <p:spPr>
          <a:xfrm>
            <a:off x="1296590" y="4366528"/>
            <a:ext cx="9976246" cy="1854354"/>
          </a:xfrm>
          <a:prstGeom prst="rect">
            <a:avLst/>
          </a:prstGeom>
          <a:solidFill>
            <a:schemeClr val="bg1"/>
          </a:solidFill>
        </p:spPr>
        <p:txBody>
          <a:bodyPr wrap="square" rtlCol="0">
            <a:spAutoFit/>
          </a:bodyPr>
          <a:lstStyle/>
          <a:p>
            <a:pPr>
              <a:spcAft>
                <a:spcPts val="450"/>
              </a:spcAft>
            </a:pPr>
            <a:r>
              <a:rPr lang="ja-JP"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１１月９日　</a:t>
            </a:r>
            <a:br>
              <a:rPr lang="en-US"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br>
            <a:r>
              <a:rPr lang="ja-JP" altLang="ja-JP" sz="2400" dirty="0">
                <a:solidFill>
                  <a:srgbClr val="1D2129"/>
                </a:solidFill>
                <a:effectLst/>
                <a:latin typeface="メイリオ" panose="020B0604030504040204" pitchFamily="50" charset="-128"/>
                <a:ea typeface="メイリオ" panose="020B0604030504040204" pitchFamily="50" charset="-128"/>
                <a:cs typeface="ＭＳ Ｐゴシック" panose="020B0600070205080204" pitchFamily="50" charset="-128"/>
              </a:rPr>
              <a:t>大野北公民館　茶室　１９時から　６名</a:t>
            </a:r>
            <a:endParaRPr lang="ja-JP" altLang="ja-JP" sz="24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a:p>
            <a:pPr>
              <a:spcAft>
                <a:spcPts val="450"/>
              </a:spcAft>
            </a:pPr>
            <a:r>
              <a:rPr lang="ja-JP" altLang="ja-JP" sz="1800" dirty="0">
                <a:solidFill>
                  <a:srgbClr val="1D2129"/>
                </a:solidFill>
                <a:effectLst/>
                <a:latin typeface="ＭＳ Ｐゴシック" panose="020B0600070205080204" pitchFamily="50" charset="-128"/>
                <a:ea typeface="Meiryo UI" panose="020B0604030504040204" pitchFamily="50" charset="-128"/>
                <a:cs typeface="ＭＳ Ｐゴシック" panose="020B0600070205080204" pitchFamily="50" charset="-128"/>
              </a:rPr>
              <a:t>無料で出来ることは何か？</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spcAft>
                <a:spcPts val="450"/>
              </a:spcAft>
            </a:pPr>
            <a:r>
              <a:rPr lang="ja-JP" altLang="ja-JP" sz="1800" dirty="0">
                <a:solidFill>
                  <a:srgbClr val="1D2129"/>
                </a:solidFill>
                <a:effectLst/>
                <a:latin typeface="ＭＳ Ｐゴシック" panose="020B0600070205080204" pitchFamily="50" charset="-128"/>
                <a:ea typeface="Meiryo UI" panose="020B0604030504040204" pitchFamily="50" charset="-128"/>
                <a:cs typeface="ＭＳ Ｐゴシック" panose="020B0600070205080204" pitchFamily="50" charset="-128"/>
              </a:rPr>
              <a:t>どうやって困っている団体や個人を見つけるか？</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p>
        </p:txBody>
      </p:sp>
      <p:pic>
        <p:nvPicPr>
          <p:cNvPr id="9" name="図 8">
            <a:extLst>
              <a:ext uri="{FF2B5EF4-FFF2-40B4-BE49-F238E27FC236}">
                <a16:creationId xmlns:a16="http://schemas.microsoft.com/office/drawing/2014/main" id="{8A683EAF-E4A2-4EC4-A4C8-7CD17AF84DE5}"/>
              </a:ext>
            </a:extLst>
          </p:cNvPr>
          <p:cNvPicPr>
            <a:picLocks noChangeAspect="1"/>
          </p:cNvPicPr>
          <p:nvPr/>
        </p:nvPicPr>
        <p:blipFill>
          <a:blip r:embed="rId3"/>
          <a:stretch>
            <a:fillRect/>
          </a:stretch>
        </p:blipFill>
        <p:spPr>
          <a:xfrm>
            <a:off x="7453313" y="3358963"/>
            <a:ext cx="3657600" cy="2743200"/>
          </a:xfrm>
          <a:prstGeom prst="rect">
            <a:avLst/>
          </a:prstGeom>
        </p:spPr>
      </p:pic>
      <p:pic>
        <p:nvPicPr>
          <p:cNvPr id="10" name="図 9">
            <a:extLst>
              <a:ext uri="{FF2B5EF4-FFF2-40B4-BE49-F238E27FC236}">
                <a16:creationId xmlns:a16="http://schemas.microsoft.com/office/drawing/2014/main" id="{B7C4023A-B035-4611-B68E-AE67D896DFCA}"/>
              </a:ext>
            </a:extLst>
          </p:cNvPr>
          <p:cNvPicPr>
            <a:picLocks noChangeAspect="1"/>
          </p:cNvPicPr>
          <p:nvPr/>
        </p:nvPicPr>
        <p:blipFill>
          <a:blip r:embed="rId4"/>
          <a:stretch>
            <a:fillRect/>
          </a:stretch>
        </p:blipFill>
        <p:spPr>
          <a:xfrm>
            <a:off x="8143282" y="760391"/>
            <a:ext cx="2967631" cy="2225723"/>
          </a:xfrm>
          <a:prstGeom prst="rect">
            <a:avLst/>
          </a:prstGeom>
        </p:spPr>
      </p:pic>
    </p:spTree>
    <p:extLst>
      <p:ext uri="{BB962C8B-B14F-4D97-AF65-F5344CB8AC3E}">
        <p14:creationId xmlns:p14="http://schemas.microsoft.com/office/powerpoint/2010/main" val="14939022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メイン イベント">
  <a:themeElements>
    <a:clrScheme name="マーキー">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メイン イベント">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メイン イベント">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TM04033927[[fn=メイン イベント]]</Template>
  <TotalTime>184</TotalTime>
  <Words>1807</Words>
  <Application>Microsoft Office PowerPoint</Application>
  <PresentationFormat>ワイド画面</PresentationFormat>
  <Paragraphs>134</Paragraphs>
  <Slides>14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HGP創英角ｺﾞｼｯｸUB</vt:lpstr>
      <vt:lpstr>Meiryo UI</vt:lpstr>
      <vt:lpstr>ＭＳ Ｐゴシック</vt:lpstr>
      <vt:lpstr>メイリオ</vt:lpstr>
      <vt:lpstr>Arial</vt:lpstr>
      <vt:lpstr>Century</vt:lpstr>
      <vt:lpstr>Impact</vt:lpstr>
      <vt:lpstr>メイン イベント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中臺 博</dc:creator>
  <cp:lastModifiedBy>中村 宣人</cp:lastModifiedBy>
  <cp:revision>18</cp:revision>
  <dcterms:created xsi:type="dcterms:W3CDTF">2020-10-27T05:21:57Z</dcterms:created>
  <dcterms:modified xsi:type="dcterms:W3CDTF">2022-04-29T12:39:21Z</dcterms:modified>
</cp:coreProperties>
</file>